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6"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387"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7" name="Volný tvar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Volný tvar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Nadpis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cs-CZ"/>
              <a:t>Klepnutím lze upravit styl předlohy nadpisů.</a:t>
            </a:r>
            <a:endParaRPr kumimoji="0" lang="en-US"/>
          </a:p>
        </p:txBody>
      </p:sp>
      <p:sp>
        <p:nvSpPr>
          <p:cNvPr id="17" name="Podnadpis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Klepnutím lze upravit styl předlohy podnadpisů.</a:t>
            </a:r>
            <a:endParaRPr kumimoji="0" lang="en-US"/>
          </a:p>
        </p:txBody>
      </p:sp>
      <p:sp>
        <p:nvSpPr>
          <p:cNvPr id="30" name="Zástupný symbol pro datum 29"/>
          <p:cNvSpPr>
            <a:spLocks noGrp="1"/>
          </p:cNvSpPr>
          <p:nvPr>
            <p:ph type="dt" sz="half" idx="10"/>
          </p:nvPr>
        </p:nvSpPr>
        <p:spPr/>
        <p:txBody>
          <a:bodyPr/>
          <a:lstStyle/>
          <a:p>
            <a:fld id="{6A6CACE2-AEFD-47E9-B307-F29801D5C3D7}" type="datetimeFigureOut">
              <a:rPr lang="cs-CZ" smtClean="0"/>
              <a:t>09.09.2023</a:t>
            </a:fld>
            <a:endParaRPr lang="cs-CZ"/>
          </a:p>
        </p:txBody>
      </p:sp>
      <p:sp>
        <p:nvSpPr>
          <p:cNvPr id="19" name="Zástupný symbol pro zápatí 18"/>
          <p:cNvSpPr>
            <a:spLocks noGrp="1"/>
          </p:cNvSpPr>
          <p:nvPr>
            <p:ph type="ftr" sz="quarter" idx="11"/>
          </p:nvPr>
        </p:nvSpPr>
        <p:spPr/>
        <p:txBody>
          <a:bodyPr/>
          <a:lstStyle/>
          <a:p>
            <a:endParaRPr lang="cs-CZ"/>
          </a:p>
        </p:txBody>
      </p:sp>
      <p:sp>
        <p:nvSpPr>
          <p:cNvPr id="27" name="Zástupný symbol pro číslo snímku 26"/>
          <p:cNvSpPr>
            <a:spLocks noGrp="1"/>
          </p:cNvSpPr>
          <p:nvPr>
            <p:ph type="sldNum" sz="quarter" idx="12"/>
          </p:nvPr>
        </p:nvSpPr>
        <p:spPr/>
        <p:txBody>
          <a:bodyPr/>
          <a:lstStyle/>
          <a:p>
            <a:fld id="{0DA660A0-1F68-47F6-938F-73F05EB15836}"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6A6CACE2-AEFD-47E9-B307-F29801D5C3D7}" type="datetimeFigureOut">
              <a:rPr lang="cs-CZ" smtClean="0"/>
              <a:t>09.09.2023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DA660A0-1F68-47F6-938F-73F05EB15836}"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6A6CACE2-AEFD-47E9-B307-F29801D5C3D7}" type="datetimeFigureOut">
              <a:rPr lang="cs-CZ" smtClean="0"/>
              <a:t>09.09.2023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DA660A0-1F68-47F6-938F-73F05EB15836}"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lgn="l">
              <a:defRPr/>
            </a:lvl1pPr>
          </a:lstStyle>
          <a:p>
            <a:r>
              <a:rPr kumimoji="0" lang="cs-CZ"/>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6A6CACE2-AEFD-47E9-B307-F29801D5C3D7}" type="datetimeFigureOut">
              <a:rPr lang="cs-CZ" smtClean="0"/>
              <a:t>09.09.2023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DA660A0-1F68-47F6-938F-73F05EB15836}"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7" name="Volný tvar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Volný tvar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Nadpis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p:txBody>
          <a:bodyPr/>
          <a:lstStyle/>
          <a:p>
            <a:fld id="{6A6CACE2-AEFD-47E9-B307-F29801D5C3D7}" type="datetimeFigureOut">
              <a:rPr lang="cs-CZ" smtClean="0"/>
              <a:t>09.09.2023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DA660A0-1F68-47F6-938F-73F05EB15836}"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1143000"/>
          </a:xfrm>
        </p:spPr>
        <p:txBody>
          <a:bodyPr/>
          <a:lstStyle/>
          <a:p>
            <a:r>
              <a:rPr kumimoji="0" lang="cs-CZ"/>
              <a:t>Klepnutím lze upravit styl předlohy nadpisů.</a:t>
            </a:r>
            <a:endParaRPr kumimoji="0" lang="en-US"/>
          </a:p>
        </p:txBody>
      </p:sp>
      <p:sp>
        <p:nvSpPr>
          <p:cNvPr id="3" name="Zástupný symbol pro obsah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6A6CACE2-AEFD-47E9-B307-F29801D5C3D7}" type="datetimeFigureOut">
              <a:rPr lang="cs-CZ" smtClean="0"/>
              <a:t>09.09.2023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DA660A0-1F68-47F6-938F-73F05EB15836}"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Klepnutím lze upravit styly předlohy textu.</a:t>
            </a:r>
          </a:p>
        </p:txBody>
      </p:sp>
      <p:sp>
        <p:nvSpPr>
          <p:cNvPr id="4" name="Zástupný symbol pro text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Klepnutím lze upravit styly předlohy textu.</a:t>
            </a:r>
          </a:p>
        </p:txBody>
      </p:sp>
      <p:sp>
        <p:nvSpPr>
          <p:cNvPr id="5" name="Zástupný symbol pro obsah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Zástupný symbol pro obsah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6A6CACE2-AEFD-47E9-B307-F29801D5C3D7}" type="datetimeFigureOut">
              <a:rPr lang="cs-CZ" smtClean="0"/>
              <a:t>09.09.2023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DA660A0-1F68-47F6-938F-73F05EB15836}"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320"/>
            <a:ext cx="7470648" cy="1143000"/>
          </a:xfrm>
        </p:spPr>
        <p:txBody>
          <a:bodyPr anchor="ctr"/>
          <a:lstStyle>
            <a:lvl1pPr algn="l">
              <a:defRPr sz="4600"/>
            </a:lvl1pPr>
          </a:lstStyle>
          <a:p>
            <a:r>
              <a:rPr kumimoji="0" lang="cs-CZ"/>
              <a:t>Klepnutím lze upravit styl předlohy nadpisů.</a:t>
            </a:r>
            <a:endParaRPr kumimoji="0" lang="en-US"/>
          </a:p>
        </p:txBody>
      </p:sp>
      <p:sp>
        <p:nvSpPr>
          <p:cNvPr id="7" name="Zástupný symbol pro datum 6"/>
          <p:cNvSpPr>
            <a:spLocks noGrp="1"/>
          </p:cNvSpPr>
          <p:nvPr>
            <p:ph type="dt" sz="half" idx="10"/>
          </p:nvPr>
        </p:nvSpPr>
        <p:spPr/>
        <p:txBody>
          <a:bodyPr/>
          <a:lstStyle/>
          <a:p>
            <a:fld id="{6A6CACE2-AEFD-47E9-B307-F29801D5C3D7}" type="datetimeFigureOut">
              <a:rPr lang="cs-CZ" smtClean="0"/>
              <a:t>09.09.2023</a:t>
            </a:fld>
            <a:endParaRPr lang="cs-CZ"/>
          </a:p>
        </p:txBody>
      </p:sp>
      <p:sp>
        <p:nvSpPr>
          <p:cNvPr id="8" name="Zástupný symbol pro číslo snímku 7"/>
          <p:cNvSpPr>
            <a:spLocks noGrp="1"/>
          </p:cNvSpPr>
          <p:nvPr>
            <p:ph type="sldNum" sz="quarter" idx="11"/>
          </p:nvPr>
        </p:nvSpPr>
        <p:spPr/>
        <p:txBody>
          <a:bodyPr/>
          <a:lstStyle/>
          <a:p>
            <a:fld id="{0DA660A0-1F68-47F6-938F-73F05EB15836}" type="slidenum">
              <a:rPr lang="cs-CZ" smtClean="0"/>
              <a:t>‹#›</a:t>
            </a:fld>
            <a:endParaRPr lang="cs-CZ"/>
          </a:p>
        </p:txBody>
      </p:sp>
      <p:sp>
        <p:nvSpPr>
          <p:cNvPr id="9" name="Zástupný symbol pro zápatí 8"/>
          <p:cNvSpPr>
            <a:spLocks noGrp="1"/>
          </p:cNvSpPr>
          <p:nvPr>
            <p:ph type="ftr" sz="quarter" idx="12"/>
          </p:nvPr>
        </p:nvSpPr>
        <p:spPr/>
        <p:txBody>
          <a:bodyPr/>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A6CACE2-AEFD-47E9-B307-F29801D5C3D7}" type="datetimeFigureOut">
              <a:rPr lang="cs-CZ" smtClean="0"/>
              <a:t>09.09.2023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DA660A0-1F68-47F6-938F-73F05EB15836}"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cs-CZ"/>
              <a:t>Klepnutím lze upravit styl předlohy nadpisů.</a:t>
            </a:r>
            <a:endParaRPr kumimoji="0" lang="en-US"/>
          </a:p>
        </p:txBody>
      </p:sp>
      <p:sp>
        <p:nvSpPr>
          <p:cNvPr id="3" name="Zástupný symbol pro text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a:t>Klepnutím lze upravit styly předlohy textu.</a:t>
            </a:r>
          </a:p>
        </p:txBody>
      </p:sp>
      <p:sp>
        <p:nvSpPr>
          <p:cNvPr id="4" name="Zástupný symbol pro obsah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6A6CACE2-AEFD-47E9-B307-F29801D5C3D7}" type="datetimeFigureOut">
              <a:rPr lang="cs-CZ" smtClean="0"/>
              <a:t>09.09.2023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156448" y="6422064"/>
            <a:ext cx="762000" cy="365125"/>
          </a:xfrm>
        </p:spPr>
        <p:txBody>
          <a:bodyPr/>
          <a:lstStyle/>
          <a:p>
            <a:fld id="{0DA660A0-1F68-47F6-938F-73F05EB15836}"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cs-CZ"/>
              <a:t>Klepnutím lze upravit styl předlohy nadpisů.</a:t>
            </a:r>
            <a:endParaRPr kumimoji="0" lang="en-US"/>
          </a:p>
        </p:txBody>
      </p:sp>
      <p:sp>
        <p:nvSpPr>
          <p:cNvPr id="3" name="Zástupný symbol pro obrázek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cs-CZ"/>
              <a:t>Klepnutím na ikonu přidáte obrázek.</a:t>
            </a:r>
            <a:endParaRPr kumimoji="0" lang="en-US" dirty="0"/>
          </a:p>
        </p:txBody>
      </p:sp>
      <p:sp>
        <p:nvSpPr>
          <p:cNvPr id="4" name="Zástupný symbol pro text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a:xfrm>
            <a:off x="457200" y="6422064"/>
            <a:ext cx="2133600" cy="365125"/>
          </a:xfrm>
        </p:spPr>
        <p:txBody>
          <a:bodyPr/>
          <a:lstStyle/>
          <a:p>
            <a:fld id="{6A6CACE2-AEFD-47E9-B307-F29801D5C3D7}" type="datetimeFigureOut">
              <a:rPr lang="cs-CZ" smtClean="0"/>
              <a:t>09.09.2023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DA660A0-1F68-47F6-938F-73F05EB15836}"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Volný tvar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Volný tvar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Zástupný symbol pro nadpis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cs-CZ"/>
              <a:t>Klepnutím lze upravit styl předlohy nadpisů.</a:t>
            </a:r>
            <a:endParaRPr kumimoji="0" lang="en-US"/>
          </a:p>
        </p:txBody>
      </p:sp>
      <p:sp>
        <p:nvSpPr>
          <p:cNvPr id="30" name="Zástupný symbol pro text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0" name="Zástupný symbol pro datum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A6CACE2-AEFD-47E9-B307-F29801D5C3D7}" type="datetimeFigureOut">
              <a:rPr lang="cs-CZ" smtClean="0"/>
              <a:t>09.09.2023</a:t>
            </a:fld>
            <a:endParaRPr lang="cs-CZ"/>
          </a:p>
        </p:txBody>
      </p:sp>
      <p:sp>
        <p:nvSpPr>
          <p:cNvPr id="22" name="Zástupný symbol pro zápatí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cs-CZ"/>
          </a:p>
        </p:txBody>
      </p:sp>
      <p:sp>
        <p:nvSpPr>
          <p:cNvPr id="18" name="Zástupný symbol pro číslo snímk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DA660A0-1F68-47F6-938F-73F05EB15836}"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6600" b="1" dirty="0">
                <a:effectLst/>
                <a:latin typeface="Calibri" panose="020F0502020204030204" pitchFamily="34" charset="0"/>
                <a:ea typeface="Times New Roman" panose="02020603050405020304" pitchFamily="18" charset="0"/>
              </a:rPr>
              <a:t>Jak zacházet </a:t>
            </a:r>
            <a:br>
              <a:rPr lang="cs-CZ" sz="6600" b="1" dirty="0">
                <a:effectLst/>
                <a:latin typeface="Calibri" panose="020F0502020204030204" pitchFamily="34" charset="0"/>
                <a:ea typeface="Times New Roman" panose="02020603050405020304" pitchFamily="18" charset="0"/>
              </a:rPr>
            </a:br>
            <a:r>
              <a:rPr lang="cs-CZ" sz="6600" b="1" dirty="0">
                <a:effectLst/>
                <a:latin typeface="Calibri" panose="020F0502020204030204" pitchFamily="34" charset="0"/>
                <a:ea typeface="Times New Roman" panose="02020603050405020304" pitchFamily="18" charset="0"/>
              </a:rPr>
              <a:t>s Biblí</a:t>
            </a:r>
            <a:endParaRPr lang="cs-CZ" sz="4000" dirty="0">
              <a:effectLst/>
              <a:latin typeface="Times New Roman" panose="02020603050405020304" pitchFamily="18" charset="0"/>
              <a:ea typeface="Times New Roman" panose="02020603050405020304" pitchFamily="18" charset="0"/>
            </a:endParaRPr>
          </a:p>
        </p:txBody>
      </p:sp>
      <p:sp>
        <p:nvSpPr>
          <p:cNvPr id="3" name="Podnadpis 2"/>
          <p:cNvSpPr>
            <a:spLocks noGrp="1"/>
          </p:cNvSpPr>
          <p:nvPr>
            <p:ph type="subTitle" idx="1"/>
          </p:nvPr>
        </p:nvSpPr>
        <p:spPr/>
        <p:txBody>
          <a:bodyPr/>
          <a:lstStyle/>
          <a:p>
            <a:r>
              <a:rPr lang="cs-CZ" dirty="0"/>
              <a:t>Tomáš </a:t>
            </a:r>
            <a:r>
              <a:rPr lang="cs-CZ" dirty="0" err="1"/>
              <a:t>Korčák</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642194"/>
          </a:xfrm>
        </p:spPr>
        <p:txBody>
          <a:bodyPr>
            <a:normAutofit/>
          </a:bodyPr>
          <a:lstStyle/>
          <a:p>
            <a:pPr marL="342900" lvl="0" indent="-342900" algn="ctr"/>
            <a:r>
              <a:rPr lang="cs-CZ" sz="4300" b="1" dirty="0">
                <a:solidFill>
                  <a:srgbClr val="FF0000"/>
                </a:solidFill>
                <a:effectLst/>
                <a:latin typeface="Calibri" panose="020F0502020204030204" pitchFamily="34" charset="0"/>
                <a:ea typeface="Times New Roman" panose="02020603050405020304" pitchFamily="18" charset="0"/>
              </a:rPr>
              <a:t>9. Hlavním tématem celé Bible je Ježíš Kristus.</a:t>
            </a:r>
            <a:endParaRPr lang="cs-CZ" sz="4300" dirty="0"/>
          </a:p>
        </p:txBody>
      </p:sp>
      <p:sp>
        <p:nvSpPr>
          <p:cNvPr id="3" name="Zástupný symbol pro obsah 2"/>
          <p:cNvSpPr>
            <a:spLocks noGrp="1"/>
          </p:cNvSpPr>
          <p:nvPr>
            <p:ph idx="1"/>
          </p:nvPr>
        </p:nvSpPr>
        <p:spPr>
          <a:xfrm>
            <a:off x="457200" y="1916832"/>
            <a:ext cx="8229600" cy="4666529"/>
          </a:xfrm>
        </p:spPr>
        <p:txBody>
          <a:bodyPr>
            <a:normAutofit/>
          </a:bodyPr>
          <a:lstStyle/>
          <a:p>
            <a:r>
              <a:rPr lang="cs-CZ" sz="2400" b="1" dirty="0">
                <a:latin typeface="Calibri" panose="020F0502020204030204" pitchFamily="34" charset="0"/>
                <a:cs typeface="Calibri" panose="020F0502020204030204" pitchFamily="34" charset="0"/>
              </a:rPr>
              <a:t>A on jim řekl: „</a:t>
            </a:r>
            <a:r>
              <a:rPr lang="cs-CZ" sz="2400" b="1" u="sng" dirty="0">
                <a:latin typeface="Calibri" panose="020F0502020204030204" pitchFamily="34" charset="0"/>
                <a:cs typeface="Calibri" panose="020F0502020204030204" pitchFamily="34" charset="0"/>
              </a:rPr>
              <a:t>Ó nerozumní a zpozdilého srdce</a:t>
            </a:r>
            <a:r>
              <a:rPr lang="cs-CZ" sz="2400" b="1" dirty="0">
                <a:latin typeface="Calibri" panose="020F0502020204030204" pitchFamily="34" charset="0"/>
                <a:cs typeface="Calibri" panose="020F0502020204030204" pitchFamily="34" charset="0"/>
              </a:rPr>
              <a:t>, </a:t>
            </a:r>
            <a:r>
              <a:rPr lang="cs-CZ" sz="2400" b="1" u="sng" dirty="0">
                <a:latin typeface="Calibri" panose="020F0502020204030204" pitchFamily="34" charset="0"/>
                <a:cs typeface="Calibri" panose="020F0502020204030204" pitchFamily="34" charset="0"/>
              </a:rPr>
              <a:t>abyste věřili tomu všemu, co mluvili proroci!</a:t>
            </a:r>
            <a:r>
              <a:rPr lang="cs-CZ" sz="2400" b="1" dirty="0">
                <a:latin typeface="Calibri" panose="020F0502020204030204" pitchFamily="34" charset="0"/>
                <a:cs typeface="Calibri" panose="020F0502020204030204" pitchFamily="34" charset="0"/>
              </a:rPr>
              <a:t> Což to neměl Kristus vytrpět a vejít do své slávy?“ A začal od Mojžíše a od všech proroků a </a:t>
            </a:r>
            <a:r>
              <a:rPr lang="cs-CZ" sz="2400" b="1" u="sng" dirty="0">
                <a:latin typeface="Calibri" panose="020F0502020204030204" pitchFamily="34" charset="0"/>
                <a:cs typeface="Calibri" panose="020F0502020204030204" pitchFamily="34" charset="0"/>
              </a:rPr>
              <a:t>vysvětlil jim ve všech Písmech to, co o něm bylo napsáno</a:t>
            </a:r>
            <a:r>
              <a:rPr lang="cs-CZ" sz="2400" b="1" dirty="0">
                <a:latin typeface="Calibri" panose="020F0502020204030204" pitchFamily="34" charset="0"/>
                <a:cs typeface="Calibri" panose="020F0502020204030204" pitchFamily="34" charset="0"/>
              </a:rPr>
              <a:t>.</a:t>
            </a:r>
            <a:endParaRPr lang="cs-CZ" sz="2400" dirty="0">
              <a:latin typeface="Calibri" panose="020F0502020204030204" pitchFamily="34" charset="0"/>
              <a:cs typeface="Calibri" panose="020F0502020204030204" pitchFamily="34" charset="0"/>
            </a:endParaRPr>
          </a:p>
          <a:p>
            <a:r>
              <a:rPr lang="cs-CZ" sz="2400" b="1" dirty="0">
                <a:latin typeface="Calibri" panose="020F0502020204030204" pitchFamily="34" charset="0"/>
                <a:cs typeface="Calibri" panose="020F0502020204030204" pitchFamily="34" charset="0"/>
              </a:rPr>
              <a:t>Řekl jim: „</a:t>
            </a:r>
            <a:r>
              <a:rPr lang="cs-CZ" sz="2400" b="1" u="sng" dirty="0">
                <a:latin typeface="Calibri" panose="020F0502020204030204" pitchFamily="34" charset="0"/>
                <a:cs typeface="Calibri" panose="020F0502020204030204" pitchFamily="34" charset="0"/>
              </a:rPr>
              <a:t>To jsou ta má slova, která jsem k vám mluvil, když jsem byl ještě s vámi, že se musí naplnit všechno, co je o mně napsáno v Mojžíšově zákoně, v prorocích a Žalmech</a:t>
            </a:r>
            <a:r>
              <a:rPr lang="cs-CZ" sz="2400" b="1" dirty="0">
                <a:latin typeface="Calibri" panose="020F0502020204030204" pitchFamily="34" charset="0"/>
                <a:cs typeface="Calibri" panose="020F0502020204030204" pitchFamily="34" charset="0"/>
              </a:rPr>
              <a:t>.“ </a:t>
            </a:r>
            <a:r>
              <a:rPr lang="cs-CZ" sz="2400" b="1" u="sng" dirty="0">
                <a:latin typeface="Calibri" panose="020F0502020204030204" pitchFamily="34" charset="0"/>
                <a:cs typeface="Calibri" panose="020F0502020204030204" pitchFamily="34" charset="0"/>
              </a:rPr>
              <a:t>Potom otevřel jejich mysl, aby rozuměli Písmu</a:t>
            </a:r>
            <a:r>
              <a:rPr lang="cs-CZ" sz="2400" b="1" dirty="0">
                <a:latin typeface="Calibri" panose="020F0502020204030204" pitchFamily="34" charset="0"/>
                <a:cs typeface="Calibri" panose="020F0502020204030204" pitchFamily="34" charset="0"/>
              </a:rPr>
              <a:t>.“</a:t>
            </a:r>
            <a:r>
              <a:rPr lang="cs-CZ" sz="2400" dirty="0">
                <a:latin typeface="Calibri" panose="020F0502020204030204" pitchFamily="34" charset="0"/>
                <a:cs typeface="Calibri" panose="020F0502020204030204" pitchFamily="34" charset="0"/>
              </a:rPr>
              <a:t> (L 24,25-27.44-45)</a:t>
            </a:r>
          </a:p>
          <a:p>
            <a:pPr algn="ctr">
              <a:buNone/>
            </a:pP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19256" cy="1570186"/>
          </a:xfrm>
        </p:spPr>
        <p:txBody>
          <a:bodyPr>
            <a:normAutofit/>
          </a:bodyPr>
          <a:lstStyle/>
          <a:p>
            <a:pPr marL="342900" lvl="0" indent="-342900" algn="ctr"/>
            <a:r>
              <a:rPr lang="cs-CZ" sz="4300" b="1" dirty="0">
                <a:solidFill>
                  <a:srgbClr val="FF0000"/>
                </a:solidFill>
                <a:effectLst/>
                <a:latin typeface="Calibri" panose="020F0502020204030204" pitchFamily="34" charset="0"/>
                <a:ea typeface="Times New Roman" panose="02020603050405020304" pitchFamily="18" charset="0"/>
              </a:rPr>
              <a:t>10. Rozjímání nad Božím slovem je radost a požitek.</a:t>
            </a:r>
            <a:endParaRPr lang="cs-CZ" sz="4300" dirty="0"/>
          </a:p>
        </p:txBody>
      </p:sp>
      <p:sp>
        <p:nvSpPr>
          <p:cNvPr id="3" name="Zástupný symbol pro obsah 2"/>
          <p:cNvSpPr>
            <a:spLocks noGrp="1"/>
          </p:cNvSpPr>
          <p:nvPr>
            <p:ph idx="1"/>
          </p:nvPr>
        </p:nvSpPr>
        <p:spPr>
          <a:xfrm>
            <a:off x="457200" y="2132856"/>
            <a:ext cx="8229600" cy="3993307"/>
          </a:xfrm>
        </p:spPr>
        <p:txBody>
          <a:bodyPr>
            <a:normAutofit/>
          </a:bodyPr>
          <a:lstStyle/>
          <a:p>
            <a:pPr algn="just"/>
            <a:r>
              <a:rPr lang="cs-CZ" sz="2400" b="1" dirty="0">
                <a:latin typeface="Calibri" panose="020F0502020204030204" pitchFamily="34" charset="0"/>
                <a:ea typeface="Times New Roman" panose="02020603050405020304" pitchFamily="18" charset="0"/>
                <a:cs typeface="Calibri" panose="020F0502020204030204" pitchFamily="34" charset="0"/>
              </a:rPr>
              <a:t>Jak lahodnou chuť má, co ty říkáš! Sladší než med je to pro má ústa. </a:t>
            </a:r>
            <a:r>
              <a:rPr lang="cs-CZ" sz="2400" dirty="0">
                <a:latin typeface="Calibri" panose="020F0502020204030204" pitchFamily="34" charset="0"/>
                <a:ea typeface="Times New Roman" panose="02020603050405020304" pitchFamily="18" charset="0"/>
                <a:cs typeface="Calibri" panose="020F0502020204030204" pitchFamily="34" charset="0"/>
              </a:rPr>
              <a:t>(Ž 119,103 ČEP)</a:t>
            </a:r>
          </a:p>
          <a:p>
            <a:pPr algn="just"/>
            <a:r>
              <a:rPr lang="cs-CZ" sz="2400" b="1" dirty="0">
                <a:latin typeface="Calibri" panose="020F0502020204030204" pitchFamily="34" charset="0"/>
                <a:ea typeface="Times New Roman" panose="02020603050405020304" pitchFamily="18" charset="0"/>
                <a:cs typeface="Calibri" panose="020F0502020204030204" pitchFamily="34" charset="0"/>
              </a:rPr>
              <a:t>Tvou řeč uchovávám v srdci, abych proti tobě nehřešil.</a:t>
            </a:r>
            <a:r>
              <a:rPr lang="cs-CZ" sz="2400" dirty="0">
                <a:latin typeface="Calibri" panose="020F0502020204030204" pitchFamily="34" charset="0"/>
                <a:ea typeface="Times New Roman" panose="02020603050405020304" pitchFamily="18" charset="0"/>
                <a:cs typeface="Calibri" panose="020F0502020204030204" pitchFamily="34" charset="0"/>
              </a:rPr>
              <a:t> (Ž 119,11)</a:t>
            </a:r>
          </a:p>
          <a:p>
            <a:pPr algn="just"/>
            <a:r>
              <a:rPr lang="cs-CZ" sz="2400" b="1" dirty="0">
                <a:latin typeface="Calibri" panose="020F0502020204030204" pitchFamily="34" charset="0"/>
                <a:ea typeface="Times New Roman" panose="02020603050405020304" pitchFamily="18" charset="0"/>
                <a:cs typeface="Calibri" panose="020F0502020204030204" pitchFamily="34" charset="0"/>
              </a:rPr>
              <a:t>Kam tvá slova proniknou, tam vzchází světlo, nezkušení nabývají rozumnosti. </a:t>
            </a:r>
            <a:r>
              <a:rPr lang="cs-CZ" sz="2400" dirty="0">
                <a:latin typeface="Calibri" panose="020F0502020204030204" pitchFamily="34" charset="0"/>
                <a:ea typeface="Times New Roman" panose="02020603050405020304" pitchFamily="18" charset="0"/>
                <a:cs typeface="Calibri" panose="020F0502020204030204" pitchFamily="34" charset="0"/>
              </a:rPr>
              <a:t>(Ž 119, 130 ČEP)</a:t>
            </a:r>
          </a:p>
          <a:p>
            <a:pPr>
              <a:buNone/>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19256" cy="1325562"/>
          </a:xfrm>
        </p:spPr>
        <p:txBody>
          <a:bodyPr>
            <a:normAutofit/>
          </a:bodyPr>
          <a:lstStyle/>
          <a:p>
            <a:pPr algn="ctr"/>
            <a:r>
              <a:rPr lang="cs-CZ" sz="4800" b="1" dirty="0">
                <a:solidFill>
                  <a:srgbClr val="FF0000"/>
                </a:solidFill>
                <a:effectLst/>
                <a:latin typeface="Calibri" panose="020F0502020204030204" pitchFamily="34" charset="0"/>
                <a:ea typeface="Times New Roman" panose="02020603050405020304" pitchFamily="18" charset="0"/>
              </a:rPr>
              <a:t>Proč číst dobré překlady?</a:t>
            </a:r>
            <a:endParaRPr lang="cs-CZ" dirty="0"/>
          </a:p>
        </p:txBody>
      </p:sp>
      <p:sp>
        <p:nvSpPr>
          <p:cNvPr id="3" name="Zástupný symbol pro obsah 2"/>
          <p:cNvSpPr>
            <a:spLocks noGrp="1"/>
          </p:cNvSpPr>
          <p:nvPr>
            <p:ph idx="1"/>
          </p:nvPr>
        </p:nvSpPr>
        <p:spPr>
          <a:xfrm>
            <a:off x="457200" y="1600200"/>
            <a:ext cx="8229600" cy="4525963"/>
          </a:xfrm>
        </p:spPr>
        <p:txBody>
          <a:bodyPr/>
          <a:lstStyle/>
          <a:p>
            <a:pPr algn="just"/>
            <a:r>
              <a:rPr lang="cs-CZ" sz="2800" dirty="0" err="1">
                <a:latin typeface="Calibri" panose="020F0502020204030204" pitchFamily="34" charset="0"/>
                <a:ea typeface="Times New Roman" panose="02020603050405020304" pitchFamily="18" charset="0"/>
              </a:rPr>
              <a:t>Joz</a:t>
            </a:r>
            <a:r>
              <a:rPr lang="cs-CZ" sz="2800" dirty="0">
                <a:latin typeface="Calibri" panose="020F0502020204030204" pitchFamily="34" charset="0"/>
                <a:ea typeface="Times New Roman" panose="02020603050405020304" pitchFamily="18" charset="0"/>
              </a:rPr>
              <a:t> 5,13 ČEP </a:t>
            </a:r>
            <a:r>
              <a:rPr lang="x-none" sz="2800" b="1" dirty="0">
                <a:latin typeface="Calibri" panose="020F0502020204030204" pitchFamily="34" charset="0"/>
                <a:ea typeface="Times New Roman" panose="02020603050405020304" pitchFamily="18" charset="0"/>
              </a:rPr>
              <a:t>Když byl Jozue u Jericha</a:t>
            </a:r>
            <a:r>
              <a:rPr lang="x-none" sz="2800" baseline="30000" dirty="0">
                <a:latin typeface="Calibri" panose="020F0502020204030204" pitchFamily="34" charset="0"/>
                <a:ea typeface="Times New Roman" panose="02020603050405020304" pitchFamily="18" charset="0"/>
              </a:rPr>
              <a:t>(j)</a:t>
            </a:r>
            <a:r>
              <a:rPr lang="cs-CZ" sz="2800" dirty="0">
                <a:latin typeface="Calibri" panose="020F0502020204030204" pitchFamily="34" charset="0"/>
                <a:ea typeface="Times New Roman" panose="02020603050405020304" pitchFamily="18" charset="0"/>
              </a:rPr>
              <a:t>…</a:t>
            </a:r>
            <a:endParaRPr lang="cs-CZ" sz="2800" dirty="0">
              <a:latin typeface="Times New Roman" panose="02020603050405020304" pitchFamily="18" charset="0"/>
              <a:ea typeface="Times New Roman" panose="02020603050405020304" pitchFamily="18" charset="0"/>
            </a:endParaRPr>
          </a:p>
          <a:p>
            <a:pPr algn="just"/>
            <a:r>
              <a:rPr lang="x-none" sz="2800" dirty="0">
                <a:solidFill>
                  <a:srgbClr val="6699CC"/>
                </a:solidFill>
                <a:latin typeface="Calibri" panose="020F0502020204030204" pitchFamily="34" charset="0"/>
                <a:ea typeface="Times New Roman" panose="02020603050405020304" pitchFamily="18" charset="0"/>
              </a:rPr>
              <a:t>(j) </a:t>
            </a:r>
            <a:r>
              <a:rPr lang="cs-CZ" sz="2800" dirty="0">
                <a:solidFill>
                  <a:srgbClr val="6699CC"/>
                </a:solidFill>
                <a:latin typeface="Calibri" panose="020F0502020204030204" pitchFamily="34" charset="0"/>
                <a:ea typeface="Times New Roman" panose="02020603050405020304" pitchFamily="18" charset="0"/>
              </a:rPr>
              <a:t>Archeologický průzkum místa ukazuje, že Jericho v době Jozuově patrně nebylo opevněným městem.</a:t>
            </a:r>
          </a:p>
          <a:p>
            <a:pPr algn="just"/>
            <a:r>
              <a:rPr lang="x-none" sz="2800" dirty="0">
                <a:solidFill>
                  <a:srgbClr val="6699CC"/>
                </a:solidFill>
                <a:latin typeface="Calibri" panose="020F0502020204030204" pitchFamily="34" charset="0"/>
                <a:ea typeface="Times New Roman" panose="02020603050405020304" pitchFamily="18" charset="0"/>
              </a:rPr>
              <a:t>(O Jerichu sr vk k tomuto oddílu.) </a:t>
            </a:r>
            <a:endParaRPr lang="cs-CZ" sz="2800" dirty="0">
              <a:latin typeface="Times New Roman" panose="02020603050405020304" pitchFamily="18" charset="0"/>
              <a:ea typeface="Times New Roman" panose="02020603050405020304" pitchFamily="18" charset="0"/>
            </a:endParaRPr>
          </a:p>
          <a:p>
            <a:pPr algn="just"/>
            <a:endParaRPr lang="cs-CZ" sz="2800" dirty="0">
              <a:latin typeface="Times New Roman" panose="02020603050405020304" pitchFamily="18" charset="0"/>
              <a:ea typeface="Times New Roman" panose="02020603050405020304" pitchFamily="18" charset="0"/>
            </a:endParaRPr>
          </a:p>
          <a:p>
            <a:pPr>
              <a:buNone/>
            </a:pP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19256" cy="4525963"/>
          </a:xfrm>
        </p:spPr>
        <p:txBody>
          <a:bodyPr/>
          <a:lstStyle/>
          <a:p>
            <a:pPr algn="just"/>
            <a:r>
              <a:rPr lang="cs-CZ" sz="2800" dirty="0">
                <a:latin typeface="Calibri" panose="020F0502020204030204" pitchFamily="34" charset="0"/>
                <a:ea typeface="Times New Roman" panose="02020603050405020304" pitchFamily="18" charset="0"/>
              </a:rPr>
              <a:t>Ámos 1:1 </a:t>
            </a:r>
            <a:r>
              <a:rPr lang="cs-CZ" sz="2800" b="1" dirty="0">
                <a:latin typeface="Calibri" panose="020F0502020204030204" pitchFamily="34" charset="0"/>
                <a:ea typeface="Times New Roman" panose="02020603050405020304" pitchFamily="18" charset="0"/>
              </a:rPr>
              <a:t>Slova Ámose, který byl z chovatelů ovcí v </a:t>
            </a:r>
            <a:r>
              <a:rPr lang="cs-CZ" sz="2800" b="1" dirty="0" err="1">
                <a:latin typeface="Calibri" panose="020F0502020204030204" pitchFamily="34" charset="0"/>
                <a:ea typeface="Times New Roman" panose="02020603050405020304" pitchFamily="18" charset="0"/>
              </a:rPr>
              <a:t>Tekóji</a:t>
            </a:r>
            <a:r>
              <a:rPr lang="cs-CZ" sz="2800" b="1" dirty="0">
                <a:latin typeface="Calibri" panose="020F0502020204030204" pitchFamily="34" charset="0"/>
                <a:ea typeface="Times New Roman" panose="02020603050405020304" pitchFamily="18" charset="0"/>
              </a:rPr>
              <a:t>…</a:t>
            </a:r>
            <a:endParaRPr lang="cs-CZ" sz="2800" dirty="0">
              <a:latin typeface="Times New Roman" panose="02020603050405020304" pitchFamily="18" charset="0"/>
              <a:ea typeface="Times New Roman" panose="02020603050405020304" pitchFamily="18" charset="0"/>
            </a:endParaRPr>
          </a:p>
          <a:p>
            <a:pPr algn="just"/>
            <a:r>
              <a:rPr lang="cs-CZ" sz="2800" dirty="0">
                <a:latin typeface="Calibri" panose="020F0502020204030204" pitchFamily="34" charset="0"/>
                <a:ea typeface="Times New Roman" panose="02020603050405020304" pitchFamily="18" charset="0"/>
              </a:rPr>
              <a:t>ČEP: </a:t>
            </a:r>
            <a:r>
              <a:rPr lang="cs-CZ" sz="2800" b="1" dirty="0">
                <a:latin typeface="Calibri" panose="020F0502020204030204" pitchFamily="34" charset="0"/>
                <a:ea typeface="Times New Roman" panose="02020603050405020304" pitchFamily="18" charset="0"/>
              </a:rPr>
              <a:t>Slova Ámose, který byl z </a:t>
            </a:r>
            <a:r>
              <a:rPr lang="cs-CZ" sz="2800" b="1" dirty="0" err="1">
                <a:latin typeface="Calibri" panose="020F0502020204030204" pitchFamily="34" charset="0"/>
                <a:ea typeface="Times New Roman" panose="02020603050405020304" pitchFamily="18" charset="0"/>
              </a:rPr>
              <a:t>tekójských</a:t>
            </a:r>
            <a:r>
              <a:rPr lang="cs-CZ" sz="2800" b="1" dirty="0">
                <a:latin typeface="Calibri" panose="020F0502020204030204" pitchFamily="34" charset="0"/>
                <a:ea typeface="Times New Roman" panose="02020603050405020304" pitchFamily="18" charset="0"/>
              </a:rPr>
              <a:t> </a:t>
            </a:r>
            <a:r>
              <a:rPr lang="cs-CZ" sz="2800" b="1" dirty="0" err="1">
                <a:latin typeface="Calibri" panose="020F0502020204030204" pitchFamily="34" charset="0"/>
                <a:ea typeface="Times New Roman" panose="02020603050405020304" pitchFamily="18" charset="0"/>
              </a:rPr>
              <a:t>drobopravců</a:t>
            </a:r>
            <a:r>
              <a:rPr lang="cs-CZ" sz="2800" b="1" dirty="0">
                <a:latin typeface="Calibri" panose="020F0502020204030204" pitchFamily="34" charset="0"/>
                <a:ea typeface="Times New Roman" panose="02020603050405020304" pitchFamily="18" charset="0"/>
              </a:rPr>
              <a:t>…</a:t>
            </a:r>
            <a:endParaRPr lang="cs-CZ" sz="2800" dirty="0">
              <a:latin typeface="Times New Roman" panose="02020603050405020304" pitchFamily="18" charset="0"/>
              <a:ea typeface="Times New Roman" panose="02020603050405020304" pitchFamily="18" charset="0"/>
            </a:endParaRPr>
          </a:p>
          <a:p>
            <a:pPr marL="36576" indent="0">
              <a:buNone/>
            </a:pPr>
            <a:endParaRPr lang="cs-CZ"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19256" cy="4525963"/>
          </a:xfrm>
        </p:spPr>
        <p:txBody>
          <a:bodyPr>
            <a:normAutofit/>
          </a:bodyPr>
          <a:lstStyle/>
          <a:p>
            <a:pPr algn="just"/>
            <a:r>
              <a:rPr lang="cs-CZ" sz="2800" dirty="0">
                <a:latin typeface="Calibri" panose="020F0502020204030204" pitchFamily="34" charset="0"/>
                <a:ea typeface="Times New Roman" panose="02020603050405020304" pitchFamily="18" charset="0"/>
              </a:rPr>
              <a:t>Ř 3:25 </a:t>
            </a:r>
            <a:r>
              <a:rPr lang="cs-CZ" sz="2800" b="1" dirty="0">
                <a:latin typeface="Calibri" panose="020F0502020204030204" pitchFamily="34" charset="0"/>
                <a:ea typeface="Times New Roman" panose="02020603050405020304" pitchFamily="18" charset="0"/>
              </a:rPr>
              <a:t>Jeho Bůh ustanovil za prostředek smíření skrze víru v jeho krev, aby ukázal svou spravedlnost s ohledem na prominutí prohřešení, jež byla spáchána již dříve.</a:t>
            </a:r>
            <a:endParaRPr lang="cs-CZ" sz="2800" dirty="0">
              <a:latin typeface="Times New Roman" panose="02020603050405020304" pitchFamily="18" charset="0"/>
              <a:ea typeface="Times New Roman" panose="02020603050405020304" pitchFamily="18" charset="0"/>
            </a:endParaRPr>
          </a:p>
          <a:p>
            <a:pPr algn="just"/>
            <a:r>
              <a:rPr lang="cs-CZ" sz="2800" dirty="0">
                <a:latin typeface="Calibri" panose="020F0502020204030204" pitchFamily="34" charset="0"/>
                <a:ea typeface="Times New Roman" panose="02020603050405020304" pitchFamily="18" charset="0"/>
              </a:rPr>
              <a:t>ČEP: </a:t>
            </a:r>
            <a:r>
              <a:rPr lang="cs-CZ" sz="2800" b="1" dirty="0">
                <a:latin typeface="Calibri" panose="020F0502020204030204" pitchFamily="34" charset="0"/>
                <a:ea typeface="Times New Roman" panose="02020603050405020304" pitchFamily="18" charset="0"/>
              </a:rPr>
              <a:t>Jeho ustanovil Bůh, aby svou vlastní smrtí se stal smírnou obětí pro ty, kdo věří. Tak prokázal, že byl spravedlivý, když již dříve trpělivě promíjel hříchy.</a:t>
            </a:r>
            <a:endParaRPr lang="cs-CZ"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19256" cy="4525963"/>
          </a:xfrm>
        </p:spPr>
        <p:txBody>
          <a:bodyPr>
            <a:normAutofit fontScale="70000" lnSpcReduction="20000"/>
          </a:bodyPr>
          <a:lstStyle/>
          <a:p>
            <a:pPr algn="just"/>
            <a:r>
              <a:rPr lang="cs-CZ" sz="3700" dirty="0">
                <a:latin typeface="Calibri" panose="020F0502020204030204" pitchFamily="34" charset="0"/>
                <a:ea typeface="Times New Roman" panose="02020603050405020304" pitchFamily="18" charset="0"/>
              </a:rPr>
              <a:t>Ř 5:17 </a:t>
            </a:r>
            <a:r>
              <a:rPr lang="cs-CZ" sz="3700" b="1" dirty="0">
                <a:latin typeface="Calibri" panose="020F0502020204030204" pitchFamily="34" charset="0"/>
                <a:ea typeface="Times New Roman" panose="02020603050405020304" pitchFamily="18" charset="0"/>
              </a:rPr>
              <a:t>Jestliže proviněním jednoho člověka smrt vládla skrze toho jednoho, tím spíše ti, kteří přijímají hojnost milosti a dar spravedlnosti, budou vládnout v životě skrze toho jednoho, Ježíše Krista.</a:t>
            </a:r>
            <a:endParaRPr lang="cs-CZ" sz="3700" dirty="0">
              <a:latin typeface="Times New Roman" panose="02020603050405020304" pitchFamily="18" charset="0"/>
              <a:ea typeface="Times New Roman" panose="02020603050405020304" pitchFamily="18" charset="0"/>
            </a:endParaRPr>
          </a:p>
          <a:p>
            <a:pPr algn="just"/>
            <a:r>
              <a:rPr lang="cs-CZ" sz="3700" dirty="0">
                <a:latin typeface="Calibri" panose="020F0502020204030204" pitchFamily="34" charset="0"/>
                <a:ea typeface="Times New Roman" panose="02020603050405020304" pitchFamily="18" charset="0"/>
              </a:rPr>
              <a:t>ČEP: </a:t>
            </a:r>
            <a:r>
              <a:rPr lang="cs-CZ" sz="3700" b="1" dirty="0">
                <a:latin typeface="Calibri" panose="020F0502020204030204" pitchFamily="34" charset="0"/>
                <a:ea typeface="Times New Roman" panose="02020603050405020304" pitchFamily="18" charset="0"/>
              </a:rPr>
              <a:t>Jestliže proviněním Adamovým smrt se zmocnila vlády skrze jednoho člověka, tím spíše ti, kteří přijímají hojnost milosti a darované spravedlnosti, budou vládnout v životě věčném skrze jednoho jediného, Ježíše Krista.</a:t>
            </a:r>
            <a:endParaRPr lang="cs-CZ" sz="3700" dirty="0">
              <a:latin typeface="Times New Roman" panose="02020603050405020304" pitchFamily="18" charset="0"/>
              <a:ea typeface="Times New Roman" panose="02020603050405020304" pitchFamily="18" charset="0"/>
            </a:endParaRPr>
          </a:p>
          <a:p>
            <a:pPr algn="just"/>
            <a:r>
              <a:rPr lang="cs-CZ" sz="3700" dirty="0">
                <a:latin typeface="Calibri" panose="020F0502020204030204" pitchFamily="34" charset="0"/>
                <a:ea typeface="Times New Roman" panose="02020603050405020304" pitchFamily="18" charset="0"/>
              </a:rPr>
              <a:t>SNC: </a:t>
            </a:r>
            <a:r>
              <a:rPr lang="cs-CZ" sz="3700" b="1" dirty="0">
                <a:latin typeface="Calibri" panose="020F0502020204030204" pitchFamily="34" charset="0"/>
                <a:ea typeface="Times New Roman" panose="02020603050405020304" pitchFamily="18" charset="0"/>
              </a:rPr>
              <a:t>A jako vinou jediného člověka ovládla smrt celý svět, tím spíš budou prostřednictvím Ježíše Krista vládnout ti, kterým on jediný vydobyl milost a bezhříšnost.</a:t>
            </a:r>
            <a:endParaRPr lang="cs-CZ" sz="3700" dirty="0"/>
          </a:p>
          <a:p>
            <a:pPr>
              <a:buNone/>
            </a:pPr>
            <a:endParaRPr lang="cs-CZ" dirty="0"/>
          </a:p>
          <a:p>
            <a:pPr>
              <a:buNone/>
            </a:pP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19256" cy="5257800"/>
          </a:xfrm>
        </p:spPr>
        <p:txBody>
          <a:bodyPr>
            <a:normAutofit/>
          </a:bodyPr>
          <a:lstStyle/>
          <a:p>
            <a:pPr algn="just"/>
            <a:r>
              <a:rPr lang="cs-CZ" sz="2800" dirty="0">
                <a:latin typeface="Calibri" panose="020F0502020204030204" pitchFamily="34" charset="0"/>
                <a:ea typeface="Times New Roman" panose="02020603050405020304" pitchFamily="18" charset="0"/>
              </a:rPr>
              <a:t>1K 14:4 </a:t>
            </a:r>
            <a:r>
              <a:rPr lang="cs-CZ" sz="2800" b="1" dirty="0">
                <a:latin typeface="Calibri" panose="020F0502020204030204" pitchFamily="34" charset="0"/>
                <a:ea typeface="Times New Roman" panose="02020603050405020304" pitchFamily="18" charset="0"/>
              </a:rPr>
              <a:t>Kdo mluví jazykem, buduje sám sebe…</a:t>
            </a:r>
            <a:endParaRPr lang="cs-CZ" sz="2800" dirty="0">
              <a:latin typeface="Times New Roman" panose="02020603050405020304" pitchFamily="18" charset="0"/>
              <a:ea typeface="Times New Roman" panose="02020603050405020304" pitchFamily="18" charset="0"/>
            </a:endParaRPr>
          </a:p>
          <a:p>
            <a:pPr algn="just"/>
            <a:r>
              <a:rPr lang="cs-CZ" sz="2800" dirty="0">
                <a:latin typeface="Calibri" panose="020F0502020204030204" pitchFamily="34" charset="0"/>
                <a:ea typeface="Times New Roman" panose="02020603050405020304" pitchFamily="18" charset="0"/>
              </a:rPr>
              <a:t>ČEP: </a:t>
            </a:r>
            <a:r>
              <a:rPr lang="cs-CZ" sz="2800" b="1" dirty="0">
                <a:latin typeface="Calibri" panose="020F0502020204030204" pitchFamily="34" charset="0"/>
                <a:ea typeface="Times New Roman" panose="02020603050405020304" pitchFamily="18" charset="0"/>
              </a:rPr>
              <a:t>Kdo ve vytržení mluví jazyky, mluví k svému užitku…</a:t>
            </a:r>
            <a:endParaRPr lang="cs-CZ"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147248" cy="1143000"/>
          </a:xfrm>
        </p:spPr>
        <p:txBody>
          <a:bodyPr/>
          <a:lstStyle/>
          <a:p>
            <a:endParaRPr lang="cs-CZ" dirty="0"/>
          </a:p>
        </p:txBody>
      </p:sp>
      <p:sp>
        <p:nvSpPr>
          <p:cNvPr id="3" name="Zástupný symbol pro obsah 2"/>
          <p:cNvSpPr>
            <a:spLocks noGrp="1"/>
          </p:cNvSpPr>
          <p:nvPr>
            <p:ph idx="1"/>
          </p:nvPr>
        </p:nvSpPr>
        <p:spPr>
          <a:xfrm>
            <a:off x="457200" y="1600200"/>
            <a:ext cx="8291264" cy="4525963"/>
          </a:xfrm>
        </p:spPr>
        <p:txBody>
          <a:bodyPr>
            <a:normAutofit/>
          </a:bodyPr>
          <a:lstStyle/>
          <a:p>
            <a:pPr algn="just"/>
            <a:r>
              <a:rPr lang="cs-CZ" sz="2800" dirty="0" err="1">
                <a:latin typeface="Calibri" panose="020F0502020204030204" pitchFamily="34" charset="0"/>
                <a:ea typeface="Times New Roman" panose="02020603050405020304" pitchFamily="18" charset="0"/>
              </a:rPr>
              <a:t>Ef</a:t>
            </a:r>
            <a:r>
              <a:rPr lang="cs-CZ" sz="2800" dirty="0">
                <a:latin typeface="Calibri" panose="020F0502020204030204" pitchFamily="34" charset="0"/>
                <a:ea typeface="Times New Roman" panose="02020603050405020304" pitchFamily="18" charset="0"/>
              </a:rPr>
              <a:t> 4:11 </a:t>
            </a:r>
            <a:r>
              <a:rPr lang="cs-CZ" sz="2800" b="1" dirty="0">
                <a:latin typeface="Calibri" panose="020F0502020204030204" pitchFamily="34" charset="0"/>
                <a:ea typeface="Times New Roman" panose="02020603050405020304" pitchFamily="18" charset="0"/>
              </a:rPr>
              <a:t>A on dal jedny apoštoly, jiné proroky…</a:t>
            </a:r>
            <a:endParaRPr lang="cs-CZ" sz="2800" dirty="0">
              <a:latin typeface="Times New Roman" panose="02020603050405020304" pitchFamily="18" charset="0"/>
              <a:ea typeface="Times New Roman" panose="02020603050405020304" pitchFamily="18" charset="0"/>
            </a:endParaRPr>
          </a:p>
          <a:p>
            <a:pPr algn="just"/>
            <a:r>
              <a:rPr lang="cs-CZ" sz="2800" dirty="0">
                <a:latin typeface="Calibri" panose="020F0502020204030204" pitchFamily="34" charset="0"/>
                <a:ea typeface="Times New Roman" panose="02020603050405020304" pitchFamily="18" charset="0"/>
              </a:rPr>
              <a:t>SNC: </a:t>
            </a:r>
            <a:r>
              <a:rPr lang="cs-CZ" sz="2800" b="1" dirty="0">
                <a:latin typeface="Calibri" panose="020F0502020204030204" pitchFamily="34" charset="0"/>
                <a:ea typeface="Times New Roman" panose="02020603050405020304" pitchFamily="18" charset="0"/>
              </a:rPr>
              <a:t>Tak jsme se někteří stali apoštoly, jiní dostali dar výřečnosti…</a:t>
            </a:r>
            <a:endParaRPr lang="cs-CZ"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260648"/>
            <a:ext cx="7827640" cy="1143000"/>
          </a:xfrm>
        </p:spPr>
        <p:txBody>
          <a:bodyPr/>
          <a:lstStyle/>
          <a:p>
            <a:endParaRPr lang="cs-CZ" dirty="0"/>
          </a:p>
        </p:txBody>
      </p:sp>
      <p:sp>
        <p:nvSpPr>
          <p:cNvPr id="3" name="Zástupný symbol pro obsah 2"/>
          <p:cNvSpPr>
            <a:spLocks noGrp="1"/>
          </p:cNvSpPr>
          <p:nvPr>
            <p:ph idx="1"/>
          </p:nvPr>
        </p:nvSpPr>
        <p:spPr>
          <a:xfrm>
            <a:off x="457200" y="1052736"/>
            <a:ext cx="8147248" cy="5328592"/>
          </a:xfrm>
        </p:spPr>
        <p:txBody>
          <a:bodyPr>
            <a:normAutofit fontScale="85000" lnSpcReduction="10000"/>
          </a:bodyPr>
          <a:lstStyle/>
          <a:p>
            <a:pPr algn="just"/>
            <a:r>
              <a:rPr lang="cs-CZ" sz="3100" dirty="0" err="1">
                <a:latin typeface="Calibri" panose="020F0502020204030204" pitchFamily="34" charset="0"/>
                <a:ea typeface="Times New Roman" panose="02020603050405020304" pitchFamily="18" charset="0"/>
                <a:cs typeface="Calibri" panose="020F0502020204030204" pitchFamily="34" charset="0"/>
              </a:rPr>
              <a:t>Žd</a:t>
            </a:r>
            <a:r>
              <a:rPr lang="cs-CZ" sz="3100" dirty="0">
                <a:latin typeface="Calibri" panose="020F0502020204030204" pitchFamily="34" charset="0"/>
                <a:ea typeface="Times New Roman" panose="02020603050405020304" pitchFamily="18" charset="0"/>
                <a:cs typeface="Calibri" panose="020F0502020204030204" pitchFamily="34" charset="0"/>
              </a:rPr>
              <a:t> 12:16-17 </a:t>
            </a:r>
            <a:r>
              <a:rPr lang="cs-CZ" sz="3100" b="1" dirty="0">
                <a:latin typeface="Calibri" panose="020F0502020204030204" pitchFamily="34" charset="0"/>
                <a:ea typeface="Times New Roman" panose="02020603050405020304" pitchFamily="18" charset="0"/>
                <a:cs typeface="Calibri" panose="020F0502020204030204" pitchFamily="34" charset="0"/>
              </a:rPr>
              <a:t>Ať nikdo není smilník nebo bezbožný člověk jako Ezau, který prodal své prvorozenství za jediný pokrm. Neboť víte, že když později chtěl zdědit požehnání, i když je se slzami usilovně hledal, byl odmítnut, neboť nenalezl místo pro pokání.</a:t>
            </a:r>
            <a:endParaRPr lang="cs-CZ" sz="3100" dirty="0">
              <a:latin typeface="Calibri" panose="020F0502020204030204" pitchFamily="34" charset="0"/>
              <a:ea typeface="Times New Roman" panose="02020603050405020304" pitchFamily="18" charset="0"/>
              <a:cs typeface="Calibri" panose="020F0502020204030204" pitchFamily="34" charset="0"/>
            </a:endParaRPr>
          </a:p>
          <a:p>
            <a:pPr algn="just"/>
            <a:r>
              <a:rPr lang="cs-CZ" sz="3100" dirty="0">
                <a:latin typeface="Calibri" panose="020F0502020204030204" pitchFamily="34" charset="0"/>
                <a:ea typeface="Times New Roman" panose="02020603050405020304" pitchFamily="18" charset="0"/>
                <a:cs typeface="Calibri" panose="020F0502020204030204" pitchFamily="34" charset="0"/>
              </a:rPr>
              <a:t>ČEP: </a:t>
            </a:r>
            <a:r>
              <a:rPr lang="cs-CZ" sz="3100" b="1" dirty="0">
                <a:latin typeface="Calibri" panose="020F0502020204030204" pitchFamily="34" charset="0"/>
                <a:ea typeface="Times New Roman" panose="02020603050405020304" pitchFamily="18" charset="0"/>
                <a:cs typeface="Calibri" panose="020F0502020204030204" pitchFamily="34" charset="0"/>
              </a:rPr>
              <a:t>Ať nikdo není nevěrný a bezbožný jako Ezau, který prodal prvorozenství za jediný pokrm. Víte přece, že když se potom chtěl stát dědicem požehnání, byl odmítnut. Neměl už příležitost k nápravě, ačkoliv ji s pláčem hledal.</a:t>
            </a:r>
            <a:endParaRPr lang="cs-CZ" sz="3100" dirty="0">
              <a:latin typeface="Calibri" panose="020F0502020204030204" pitchFamily="34" charset="0"/>
              <a:ea typeface="Times New Roman" panose="02020603050405020304" pitchFamily="18" charset="0"/>
              <a:cs typeface="Calibri" panose="020F0502020204030204" pitchFamily="34" charset="0"/>
            </a:endParaRPr>
          </a:p>
          <a:p>
            <a:pPr algn="just"/>
            <a:r>
              <a:rPr lang="cs-CZ" sz="3100" dirty="0">
                <a:latin typeface="Calibri" panose="020F0502020204030204" pitchFamily="34" charset="0"/>
                <a:ea typeface="Times New Roman" panose="02020603050405020304" pitchFamily="18" charset="0"/>
                <a:cs typeface="Calibri" panose="020F0502020204030204" pitchFamily="34" charset="0"/>
              </a:rPr>
              <a:t>SNC: </a:t>
            </a:r>
            <a:r>
              <a:rPr lang="cs-CZ" sz="3100" b="1" dirty="0">
                <a:latin typeface="Calibri" panose="020F0502020204030204" pitchFamily="34" charset="0"/>
                <a:ea typeface="Times New Roman" panose="02020603050405020304" pitchFamily="18" charset="0"/>
                <a:cs typeface="Calibri" panose="020F0502020204030204" pitchFamily="34" charset="0"/>
              </a:rPr>
              <a:t>Ať nikdo není nevěrný nebo lehkomyslný jako Ezau, který se vzdal práv prvorozeného za trochu jídla. Pak by byl rád dosáhl zvratu, ale na věci se už ani slzami nedalo nic změnit.</a:t>
            </a:r>
            <a:endParaRPr lang="cs-CZ" sz="3100" dirty="0">
              <a:latin typeface="Calibri" panose="020F0502020204030204" pitchFamily="34" charset="0"/>
              <a:ea typeface="Times New Roman" panose="02020603050405020304" pitchFamily="18" charset="0"/>
              <a:cs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147248" cy="1143000"/>
          </a:xfrm>
        </p:spPr>
        <p:txBody>
          <a:bodyPr/>
          <a:lstStyle/>
          <a:p>
            <a:endParaRPr lang="cs-CZ"/>
          </a:p>
        </p:txBody>
      </p:sp>
      <p:sp>
        <p:nvSpPr>
          <p:cNvPr id="3" name="Zástupný symbol pro obsah 2"/>
          <p:cNvSpPr>
            <a:spLocks noGrp="1"/>
          </p:cNvSpPr>
          <p:nvPr>
            <p:ph idx="1"/>
          </p:nvPr>
        </p:nvSpPr>
        <p:spPr>
          <a:xfrm>
            <a:off x="457200" y="1052736"/>
            <a:ext cx="8147248" cy="5073427"/>
          </a:xfrm>
        </p:spPr>
        <p:txBody>
          <a:bodyPr>
            <a:normAutofit/>
          </a:bodyPr>
          <a:lstStyle/>
          <a:p>
            <a:pPr algn="just"/>
            <a:r>
              <a:rPr lang="cs-CZ" sz="2800" dirty="0"/>
              <a:t>Všechny poznámky, komentáře a slovníky, které vám zpochybňují jednoduchou dětskou víru v Písmo jako Boží slovo, odmítněte!</a:t>
            </a:r>
          </a:p>
          <a:p>
            <a:pPr algn="just"/>
            <a:r>
              <a:rPr lang="cs-CZ" sz="2800" dirty="0"/>
              <a:t>To, že něčemu v Písmu nerozumíte a nedokážete to vysvětlit, nedokazuje, že je Bible nepravdivá.</a:t>
            </a:r>
          </a:p>
          <a:p>
            <a:pPr algn="just"/>
            <a:r>
              <a:rPr lang="cs-CZ" sz="2800" b="1" dirty="0"/>
              <a:t>Neboť nyní vidíme jako v zrcadle, zastřeně, potom však uvidíme tváří v tvář. Nyní poznávám částečně. </a:t>
            </a:r>
            <a:r>
              <a:rPr lang="cs-CZ" sz="2800" dirty="0"/>
              <a:t>(1K 13,12)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2160240"/>
          </a:xfrm>
        </p:spPr>
        <p:txBody>
          <a:bodyPr>
            <a:normAutofit fontScale="90000"/>
          </a:bodyPr>
          <a:lstStyle/>
          <a:p>
            <a:pPr marL="342900" lvl="0" indent="-342900" algn="ctr"/>
            <a:r>
              <a:rPr lang="cs-CZ" sz="4800" b="1" dirty="0">
                <a:solidFill>
                  <a:srgbClr val="FF0000"/>
                </a:solidFill>
                <a:effectLst/>
                <a:latin typeface="Calibri" panose="020F0502020204030204" pitchFamily="34" charset="0"/>
                <a:ea typeface="Times New Roman" panose="02020603050405020304" pitchFamily="18" charset="0"/>
              </a:rPr>
              <a:t>1. Očisťuj svoje srdce a měj velikou touhu po Božím slovu!</a:t>
            </a:r>
            <a:r>
              <a:rPr lang="cs-CZ" sz="4800" dirty="0">
                <a:solidFill>
                  <a:srgbClr val="FF0000"/>
                </a:solidFill>
                <a:effectLst/>
                <a:latin typeface="Calibri" panose="020F0502020204030204" pitchFamily="34" charset="0"/>
                <a:ea typeface="Times New Roman" panose="02020603050405020304" pitchFamily="18" charset="0"/>
              </a:rPr>
              <a:t> </a:t>
            </a:r>
            <a:br>
              <a:rPr lang="cs-CZ" sz="4400" dirty="0">
                <a:effectLst/>
                <a:latin typeface="Times New Roman" panose="02020603050405020304" pitchFamily="18" charset="0"/>
                <a:ea typeface="Times New Roman" panose="02020603050405020304" pitchFamily="18" charset="0"/>
              </a:rPr>
            </a:br>
            <a:endParaRPr lang="cs-CZ" dirty="0"/>
          </a:p>
        </p:txBody>
      </p:sp>
      <p:sp>
        <p:nvSpPr>
          <p:cNvPr id="3" name="Zástupný symbol pro obsah 2"/>
          <p:cNvSpPr>
            <a:spLocks noGrp="1"/>
          </p:cNvSpPr>
          <p:nvPr>
            <p:ph idx="1"/>
          </p:nvPr>
        </p:nvSpPr>
        <p:spPr>
          <a:xfrm>
            <a:off x="457200" y="1988840"/>
            <a:ext cx="8229600" cy="4137323"/>
          </a:xfrm>
        </p:spPr>
        <p:txBody>
          <a:bodyPr>
            <a:noAutofit/>
          </a:bodyPr>
          <a:lstStyle/>
          <a:p>
            <a:pPr algn="just"/>
            <a:r>
              <a:rPr lang="cs-CZ" sz="2200" b="1" dirty="0">
                <a:effectLst/>
                <a:latin typeface="Calibri" panose="020F0502020204030204" pitchFamily="34" charset="0"/>
                <a:ea typeface="Times New Roman" panose="02020603050405020304" pitchFamily="18" charset="0"/>
              </a:rPr>
              <a:t>Odložte tedy každou špatnost a každou lest, pokrytectví, závist a každou pomluvu a jako novorozené děti mějte touhu po nefalšovaném mléku Božího slova, abyste jím vyrostli k záchraně, jestliže jste vskutku okusili, že Pán je dobrý.</a:t>
            </a:r>
            <a:r>
              <a:rPr lang="cs-CZ" sz="2200" dirty="0">
                <a:effectLst/>
                <a:latin typeface="Calibri" panose="020F0502020204030204" pitchFamily="34" charset="0"/>
                <a:ea typeface="Times New Roman" panose="02020603050405020304" pitchFamily="18" charset="0"/>
              </a:rPr>
              <a:t> (1P 2,1-3)</a:t>
            </a:r>
            <a:endParaRPr lang="cs-CZ" sz="2200" dirty="0">
              <a:effectLst/>
              <a:latin typeface="Times New Roman" panose="02020603050405020304" pitchFamily="18" charset="0"/>
              <a:ea typeface="Times New Roman" panose="02020603050405020304" pitchFamily="18" charset="0"/>
            </a:endParaRPr>
          </a:p>
          <a:p>
            <a:pPr algn="just"/>
            <a:r>
              <a:rPr lang="cs-CZ" sz="2200" b="1" dirty="0">
                <a:effectLst/>
                <a:latin typeface="Calibri" panose="020F0502020204030204" pitchFamily="34" charset="0"/>
                <a:ea typeface="Times New Roman" panose="02020603050405020304" pitchFamily="18" charset="0"/>
              </a:rPr>
              <a:t>Neboť ačkoliv jste tou dobou měli být učiteli, opět potřebujete, aby vás někdo učil počáteční základy Božích výroků. Stali jste se těmi, kteří potřebují mléko, a ne hutný pokrm. Neboť každý, kdo potřebuje mléko, je nezkušený ve slově spravedlnosti, protože je ještě nemluvně. Pro dokonalé je však tuhý pokrm, pro ty, kteří mají smysly návykem vycvičeny k rozsuzování dobrého a zlého.</a:t>
            </a:r>
            <a:r>
              <a:rPr lang="cs-CZ" sz="2200" dirty="0">
                <a:effectLst/>
                <a:latin typeface="Calibri" panose="020F0502020204030204" pitchFamily="34" charset="0"/>
                <a:ea typeface="Times New Roman" panose="02020603050405020304" pitchFamily="18" charset="0"/>
              </a:rPr>
              <a:t> (He 5,12-14)</a:t>
            </a:r>
            <a:endParaRPr lang="cs-CZ" sz="2200" dirty="0">
              <a:effectLst/>
              <a:latin typeface="Times New Roman" panose="02020603050405020304" pitchFamily="18" charset="0"/>
              <a:ea typeface="Times New Roman" panose="02020603050405020304" pitchFamily="18" charset="0"/>
            </a:endParaRPr>
          </a:p>
          <a:p>
            <a:pPr algn="just"/>
            <a:r>
              <a:rPr lang="cs-CZ" sz="2200" b="1" dirty="0">
                <a:effectLst/>
                <a:latin typeface="Calibri" panose="020F0502020204030204" pitchFamily="34" charset="0"/>
                <a:ea typeface="Times New Roman" panose="02020603050405020304" pitchFamily="18" charset="0"/>
              </a:rPr>
              <a:t>Blahoslavení čistého srdce, neboť oni uvidí Boha. </a:t>
            </a:r>
            <a:r>
              <a:rPr lang="cs-CZ" sz="2200" dirty="0">
                <a:effectLst/>
                <a:latin typeface="Calibri" panose="020F0502020204030204" pitchFamily="34" charset="0"/>
                <a:ea typeface="Times New Roman" panose="02020603050405020304" pitchFamily="18" charset="0"/>
              </a:rPr>
              <a:t>(</a:t>
            </a:r>
            <a:r>
              <a:rPr lang="cs-CZ" sz="2200" dirty="0" err="1">
                <a:effectLst/>
                <a:latin typeface="Calibri" panose="020F0502020204030204" pitchFamily="34" charset="0"/>
                <a:ea typeface="Times New Roman" panose="02020603050405020304" pitchFamily="18" charset="0"/>
              </a:rPr>
              <a:t>Mt</a:t>
            </a:r>
            <a:r>
              <a:rPr lang="cs-CZ" sz="2200" dirty="0">
                <a:effectLst/>
                <a:latin typeface="Calibri" panose="020F0502020204030204" pitchFamily="34" charset="0"/>
                <a:ea typeface="Times New Roman" panose="02020603050405020304" pitchFamily="18" charset="0"/>
              </a:rPr>
              <a:t> 5,8)</a:t>
            </a:r>
            <a:endParaRPr lang="cs-CZ"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3212976"/>
            <a:ext cx="2242592" cy="2913187"/>
          </a:xfrm>
        </p:spPr>
        <p:txBody>
          <a:bodyPr/>
          <a:lstStyle/>
          <a:p>
            <a:endParaRPr lang="cs-CZ" dirty="0"/>
          </a:p>
        </p:txBody>
      </p:sp>
      <p:pic>
        <p:nvPicPr>
          <p:cNvPr id="1026" name="Picture 2" descr="http://tapety-na-plochu.ivank.net/wp-content/main/2009_08/unique.jpg"/>
          <p:cNvPicPr>
            <a:picLocks noChangeAspect="1" noChangeArrowheads="1"/>
          </p:cNvPicPr>
          <p:nvPr/>
        </p:nvPicPr>
        <p:blipFill>
          <a:blip r:embed="rId2" cstate="print"/>
          <a:srcRect/>
          <a:stretch>
            <a:fillRect/>
          </a:stretch>
        </p:blipFill>
        <p:spPr bwMode="auto">
          <a:xfrm>
            <a:off x="289465" y="764704"/>
            <a:ext cx="8603015" cy="537851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19256" cy="1930226"/>
          </a:xfrm>
        </p:spPr>
        <p:txBody>
          <a:bodyPr>
            <a:normAutofit fontScale="90000"/>
          </a:bodyPr>
          <a:lstStyle/>
          <a:p>
            <a:pPr marL="342900" lvl="0" indent="-342900" algn="ctr"/>
            <a:r>
              <a:rPr lang="cs-CZ" sz="4800" b="1" dirty="0">
                <a:solidFill>
                  <a:srgbClr val="FF0000"/>
                </a:solidFill>
                <a:effectLst/>
                <a:latin typeface="Calibri" panose="020F0502020204030204" pitchFamily="34" charset="0"/>
                <a:ea typeface="Times New Roman" panose="02020603050405020304" pitchFamily="18" charset="0"/>
              </a:rPr>
              <a:t>2. Měj úctu a bázeň před Božím slovem!</a:t>
            </a:r>
            <a:r>
              <a:rPr lang="cs-CZ" sz="4800" dirty="0">
                <a:solidFill>
                  <a:srgbClr val="FF0000"/>
                </a:solidFill>
                <a:effectLst/>
                <a:latin typeface="Calibri" panose="020F0502020204030204" pitchFamily="34" charset="0"/>
                <a:ea typeface="Times New Roman" panose="02020603050405020304" pitchFamily="18" charset="0"/>
              </a:rPr>
              <a:t> </a:t>
            </a:r>
            <a:br>
              <a:rPr lang="cs-CZ" sz="4400" dirty="0">
                <a:effectLst/>
                <a:latin typeface="Times New Roman" panose="02020603050405020304" pitchFamily="18" charset="0"/>
                <a:ea typeface="Times New Roman" panose="02020603050405020304" pitchFamily="18" charset="0"/>
              </a:rPr>
            </a:br>
            <a:endParaRPr lang="cs-CZ" dirty="0"/>
          </a:p>
        </p:txBody>
      </p:sp>
      <p:sp>
        <p:nvSpPr>
          <p:cNvPr id="3" name="Zástupný symbol pro obsah 2"/>
          <p:cNvSpPr>
            <a:spLocks noGrp="1"/>
          </p:cNvSpPr>
          <p:nvPr>
            <p:ph idx="1"/>
          </p:nvPr>
        </p:nvSpPr>
        <p:spPr>
          <a:xfrm>
            <a:off x="467544" y="1772816"/>
            <a:ext cx="8229600" cy="3773015"/>
          </a:xfrm>
        </p:spPr>
        <p:txBody>
          <a:bodyPr/>
          <a:lstStyle/>
          <a:p>
            <a:pPr algn="just"/>
            <a:r>
              <a:rPr lang="cs-CZ" sz="2400" b="1" dirty="0">
                <a:effectLst/>
                <a:latin typeface="Calibri" panose="020F0502020204030204" pitchFamily="34" charset="0"/>
                <a:ea typeface="Times New Roman" panose="02020603050405020304" pitchFamily="18" charset="0"/>
              </a:rPr>
              <a:t>Všechny tyto věci učinila má ruka, tak to všechno nastalo, je Hospodinův výrok. Ale k tomu shlédnu: Ke zkroušenému a ubitému v duchu a k tomu, kdo se třese při mém slovu.</a:t>
            </a:r>
            <a:endParaRPr lang="cs-CZ" sz="2400" dirty="0">
              <a:effectLst/>
              <a:latin typeface="Times New Roman" panose="02020603050405020304" pitchFamily="18" charset="0"/>
              <a:ea typeface="Times New Roman" panose="02020603050405020304" pitchFamily="18" charset="0"/>
            </a:endParaRPr>
          </a:p>
          <a:p>
            <a:pPr algn="just"/>
            <a:r>
              <a:rPr lang="cs-CZ" sz="2400" b="1" dirty="0">
                <a:effectLst/>
                <a:latin typeface="Calibri" panose="020F0502020204030204" pitchFamily="34" charset="0"/>
                <a:ea typeface="Times New Roman" panose="02020603050405020304" pitchFamily="18" charset="0"/>
              </a:rPr>
              <a:t>Slyšte Hospodinovo slovo, kdo se třesete před jeho slovem…</a:t>
            </a:r>
            <a:r>
              <a:rPr lang="cs-CZ" sz="2400" dirty="0">
                <a:effectLst/>
                <a:latin typeface="Calibri" panose="020F0502020204030204" pitchFamily="34" charset="0"/>
                <a:ea typeface="Times New Roman" panose="02020603050405020304" pitchFamily="18" charset="0"/>
              </a:rPr>
              <a:t> (</a:t>
            </a:r>
            <a:r>
              <a:rPr lang="cs-CZ" sz="2400" dirty="0" err="1">
                <a:effectLst/>
                <a:latin typeface="Calibri" panose="020F0502020204030204" pitchFamily="34" charset="0"/>
                <a:ea typeface="Times New Roman" panose="02020603050405020304" pitchFamily="18" charset="0"/>
              </a:rPr>
              <a:t>Iz</a:t>
            </a:r>
            <a:r>
              <a:rPr lang="cs-CZ" sz="2400" dirty="0">
                <a:effectLst/>
                <a:latin typeface="Calibri" panose="020F0502020204030204" pitchFamily="34" charset="0"/>
                <a:ea typeface="Times New Roman" panose="02020603050405020304" pitchFamily="18" charset="0"/>
              </a:rPr>
              <a:t> 66,2.5)</a:t>
            </a:r>
            <a:endParaRPr lang="cs-CZ" sz="2400" dirty="0">
              <a:effectLst/>
              <a:latin typeface="Times New Roman" panose="02020603050405020304" pitchFamily="18" charset="0"/>
              <a:ea typeface="Times New Roman" panose="02020603050405020304" pitchFamily="18" charset="0"/>
            </a:endParaRPr>
          </a:p>
          <a:p>
            <a:pPr algn="just"/>
            <a:r>
              <a:rPr lang="cs-CZ" sz="2400" b="1" dirty="0">
                <a:effectLst/>
                <a:latin typeface="Calibri" panose="020F0502020204030204" pitchFamily="34" charset="0"/>
                <a:ea typeface="Times New Roman" panose="02020603050405020304" pitchFamily="18" charset="0"/>
              </a:rPr>
              <a:t>Tvé příkazy jsou mi potěšením, zamiloval jsem si je.</a:t>
            </a:r>
            <a:r>
              <a:rPr lang="cs-CZ" sz="2400" dirty="0">
                <a:effectLst/>
                <a:latin typeface="Calibri" panose="020F0502020204030204" pitchFamily="34" charset="0"/>
                <a:ea typeface="Times New Roman" panose="02020603050405020304" pitchFamily="18" charset="0"/>
              </a:rPr>
              <a:t> (Ž 119,47)</a:t>
            </a:r>
            <a:endParaRPr lang="cs-CZ" sz="2400" dirty="0">
              <a:effectLst/>
              <a:latin typeface="Times New Roman" panose="02020603050405020304" pitchFamily="18" charset="0"/>
              <a:ea typeface="Times New Roman" panose="02020603050405020304" pitchFamily="18" charset="0"/>
            </a:endParaRPr>
          </a:p>
          <a:p>
            <a:pPr algn="just"/>
            <a:r>
              <a:rPr lang="cs-CZ" sz="2400" b="1" dirty="0">
                <a:effectLst/>
                <a:latin typeface="Calibri" panose="020F0502020204030204" pitchFamily="34" charset="0"/>
                <a:ea typeface="Times New Roman" panose="02020603050405020304" pitchFamily="18" charset="0"/>
              </a:rPr>
              <a:t>Tvá řeč je důkladně protříbená; tvůj otrok ji miluje.</a:t>
            </a:r>
            <a:r>
              <a:rPr lang="cs-CZ" sz="2400" dirty="0">
                <a:effectLst/>
                <a:latin typeface="Calibri" panose="020F0502020204030204" pitchFamily="34" charset="0"/>
                <a:ea typeface="Times New Roman" panose="02020603050405020304" pitchFamily="18" charset="0"/>
              </a:rPr>
              <a:t> (Ž 119,140)</a:t>
            </a:r>
            <a:endParaRPr lang="cs-CZ" sz="2400" dirty="0">
              <a:effectLst/>
              <a:latin typeface="Times New Roman" panose="02020603050405020304" pitchFamily="18" charset="0"/>
              <a:ea typeface="Times New Roman" panose="02020603050405020304" pitchFamily="18" charset="0"/>
            </a:endParaRPr>
          </a:p>
          <a:p>
            <a:pPr>
              <a:buNone/>
            </a:pP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506290"/>
          </a:xfrm>
        </p:spPr>
        <p:txBody>
          <a:bodyPr>
            <a:normAutofit fontScale="90000"/>
          </a:bodyPr>
          <a:lstStyle/>
          <a:p>
            <a:pPr marL="342900" lvl="0" indent="-342900" algn="ctr"/>
            <a:r>
              <a:rPr lang="cs-CZ" sz="4800" b="1" dirty="0">
                <a:solidFill>
                  <a:srgbClr val="FF0000"/>
                </a:solidFill>
                <a:effectLst/>
                <a:latin typeface="Calibri" panose="020F0502020204030204" pitchFamily="34" charset="0"/>
                <a:ea typeface="Times New Roman" panose="02020603050405020304" pitchFamily="18" charset="0"/>
              </a:rPr>
              <a:t>3. Vždy, když otevřeš Bibli, pros Boha, aby ti otevřel srdce a mysl.</a:t>
            </a:r>
            <a:br>
              <a:rPr lang="cs-CZ" sz="4400" dirty="0">
                <a:effectLst/>
                <a:latin typeface="Times New Roman" panose="02020603050405020304" pitchFamily="18" charset="0"/>
                <a:ea typeface="Times New Roman" panose="02020603050405020304" pitchFamily="18" charset="0"/>
              </a:rPr>
            </a:br>
            <a:endParaRPr lang="cs-CZ" dirty="0"/>
          </a:p>
        </p:txBody>
      </p:sp>
      <p:sp>
        <p:nvSpPr>
          <p:cNvPr id="3" name="Zástupný symbol pro obsah 2"/>
          <p:cNvSpPr>
            <a:spLocks noGrp="1"/>
          </p:cNvSpPr>
          <p:nvPr>
            <p:ph idx="1"/>
          </p:nvPr>
        </p:nvSpPr>
        <p:spPr>
          <a:xfrm>
            <a:off x="457200" y="2132856"/>
            <a:ext cx="8229600" cy="3993307"/>
          </a:xfrm>
        </p:spPr>
        <p:txBody>
          <a:bodyPr/>
          <a:lstStyle/>
          <a:p>
            <a:pPr algn="just"/>
            <a:r>
              <a:rPr lang="cs-CZ" sz="2400" b="1" dirty="0">
                <a:effectLst/>
                <a:latin typeface="Calibri" panose="020F0502020204030204" pitchFamily="34" charset="0"/>
                <a:ea typeface="Times New Roman" panose="02020603050405020304" pitchFamily="18" charset="0"/>
              </a:rPr>
              <a:t>Hospodine, otevři mi oči, ať vidím.</a:t>
            </a:r>
            <a:r>
              <a:rPr lang="cs-CZ" sz="2400" dirty="0">
                <a:effectLst/>
                <a:latin typeface="Calibri" panose="020F0502020204030204" pitchFamily="34" charset="0"/>
                <a:ea typeface="Times New Roman" panose="02020603050405020304" pitchFamily="18" charset="0"/>
              </a:rPr>
              <a:t> (2Kr 6,17)</a:t>
            </a:r>
            <a:endParaRPr lang="cs-CZ" sz="2400" dirty="0">
              <a:effectLst/>
              <a:latin typeface="Times New Roman" panose="02020603050405020304" pitchFamily="18" charset="0"/>
              <a:ea typeface="Times New Roman" panose="02020603050405020304" pitchFamily="18" charset="0"/>
            </a:endParaRPr>
          </a:p>
          <a:p>
            <a:pPr algn="just"/>
            <a:r>
              <a:rPr lang="cs-CZ" sz="2400" b="1" dirty="0">
                <a:effectLst/>
                <a:latin typeface="Calibri" panose="020F0502020204030204" pitchFamily="34" charset="0"/>
                <a:ea typeface="Times New Roman" panose="02020603050405020304" pitchFamily="18" charset="0"/>
              </a:rPr>
              <a:t>Otevři mi oči, abych viděl divy tvého zákona.</a:t>
            </a:r>
            <a:r>
              <a:rPr lang="cs-CZ" sz="2400" dirty="0">
                <a:effectLst/>
                <a:latin typeface="Calibri" panose="020F0502020204030204" pitchFamily="34" charset="0"/>
                <a:ea typeface="Times New Roman" panose="02020603050405020304" pitchFamily="18" charset="0"/>
              </a:rPr>
              <a:t> (Ž 119,18) </a:t>
            </a:r>
            <a:endParaRPr lang="cs-CZ" sz="2400" dirty="0">
              <a:effectLst/>
              <a:latin typeface="Times New Roman" panose="02020603050405020304" pitchFamily="18" charset="0"/>
              <a:ea typeface="Times New Roman" panose="02020603050405020304" pitchFamily="18" charset="0"/>
            </a:endParaRPr>
          </a:p>
          <a:p>
            <a:pPr algn="just"/>
            <a:r>
              <a:rPr lang="cs-CZ" sz="2400" b="1" dirty="0">
                <a:effectLst/>
                <a:latin typeface="Calibri" panose="020F0502020204030204" pitchFamily="34" charset="0"/>
                <a:ea typeface="Times New Roman" panose="02020603050405020304" pitchFamily="18" charset="0"/>
              </a:rPr>
              <a:t>Když však přijde On, Duch Pravdy, uvede vás do veškeré pravdy, neboť nebude mluvit sám ze sebe, ale bude mluvit to, co uslyší; oznámí vám i to, co má přijít.</a:t>
            </a:r>
            <a:r>
              <a:rPr lang="cs-CZ" sz="2400" dirty="0">
                <a:effectLst/>
                <a:latin typeface="Calibri" panose="020F0502020204030204" pitchFamily="34" charset="0"/>
                <a:ea typeface="Times New Roman" panose="02020603050405020304" pitchFamily="18" charset="0"/>
              </a:rPr>
              <a:t> (J 16,13)</a:t>
            </a:r>
            <a:endParaRPr lang="cs-CZ" sz="2400" dirty="0">
              <a:effectLst/>
              <a:latin typeface="Times New Roman" panose="02020603050405020304" pitchFamily="18" charset="0"/>
              <a:ea typeface="Times New Roman" panose="02020603050405020304" pitchFamily="18" charset="0"/>
            </a:endParaRPr>
          </a:p>
          <a:p>
            <a:pPr>
              <a:buNone/>
            </a:pP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91264" cy="1143000"/>
          </a:xfrm>
        </p:spPr>
        <p:txBody>
          <a:bodyPr>
            <a:normAutofit fontScale="90000"/>
          </a:bodyPr>
          <a:lstStyle/>
          <a:p>
            <a:pPr marL="342900" lvl="0" indent="-342900" algn="ctr"/>
            <a:r>
              <a:rPr lang="cs-CZ" sz="4800" b="1" dirty="0">
                <a:solidFill>
                  <a:srgbClr val="FF0000"/>
                </a:solidFill>
                <a:effectLst/>
                <a:latin typeface="Calibri" panose="020F0502020204030204" pitchFamily="34" charset="0"/>
                <a:ea typeface="Times New Roman" panose="02020603050405020304" pitchFamily="18" charset="0"/>
              </a:rPr>
              <a:t>4. Buď rozhodnut Boží slovo činit! </a:t>
            </a:r>
            <a:endParaRPr lang="cs-CZ" dirty="0"/>
          </a:p>
        </p:txBody>
      </p:sp>
      <p:sp>
        <p:nvSpPr>
          <p:cNvPr id="3" name="Zástupný symbol pro obsah 2"/>
          <p:cNvSpPr>
            <a:spLocks noGrp="1"/>
          </p:cNvSpPr>
          <p:nvPr>
            <p:ph idx="1"/>
          </p:nvPr>
        </p:nvSpPr>
        <p:spPr>
          <a:xfrm>
            <a:off x="457200" y="1600200"/>
            <a:ext cx="8291264" cy="4525963"/>
          </a:xfrm>
        </p:spPr>
        <p:txBody>
          <a:bodyPr>
            <a:normAutofit/>
          </a:bodyPr>
          <a:lstStyle/>
          <a:p>
            <a:pPr algn="just"/>
            <a:r>
              <a:rPr lang="cs-CZ" sz="2400" b="1" dirty="0">
                <a:effectLst/>
                <a:latin typeface="Calibri" panose="020F0502020204030204" pitchFamily="34" charset="0"/>
                <a:ea typeface="Times New Roman" panose="02020603050405020304" pitchFamily="18" charset="0"/>
              </a:rPr>
              <a:t>Bude-li někdo chtít činit jeho vůli, pozná, zda je to učení z Boha, nebo mluvím-li sám ze sebe. </a:t>
            </a:r>
            <a:r>
              <a:rPr lang="cs-CZ" sz="2400" dirty="0">
                <a:effectLst/>
                <a:latin typeface="Calibri" panose="020F0502020204030204" pitchFamily="34" charset="0"/>
                <a:ea typeface="Times New Roman" panose="02020603050405020304" pitchFamily="18" charset="0"/>
              </a:rPr>
              <a:t>(J 7,17)</a:t>
            </a:r>
            <a:endParaRPr lang="cs-CZ" sz="2400" dirty="0">
              <a:effectLst/>
              <a:latin typeface="Times New Roman" panose="02020603050405020304" pitchFamily="18" charset="0"/>
              <a:ea typeface="Times New Roman" panose="02020603050405020304" pitchFamily="18" charset="0"/>
            </a:endParaRPr>
          </a:p>
          <a:p>
            <a:pPr algn="just"/>
            <a:r>
              <a:rPr lang="cs-CZ" sz="2400" b="1" dirty="0">
                <a:effectLst/>
                <a:latin typeface="Calibri" panose="020F0502020204030204" pitchFamily="34" charset="0"/>
                <a:ea typeface="Times New Roman" panose="02020603050405020304" pitchFamily="18" charset="0"/>
              </a:rPr>
              <a:t>Proto odložte veškerou nečistotu a přemíru špatnosti a v tichosti přijměte zaseté slovo, které má moc zachránit vaše duše. Buďte však těmi, kdo slovo činí, nebuďte pouze posluchači, kteří sami sebe klamou.</a:t>
            </a:r>
            <a:r>
              <a:rPr lang="cs-CZ" sz="2400" dirty="0">
                <a:effectLst/>
                <a:latin typeface="Calibri" panose="020F0502020204030204" pitchFamily="34" charset="0"/>
                <a:ea typeface="Times New Roman" panose="02020603050405020304" pitchFamily="18" charset="0"/>
              </a:rPr>
              <a:t> (</a:t>
            </a:r>
            <a:r>
              <a:rPr lang="cs-CZ" sz="2400" dirty="0" err="1">
                <a:effectLst/>
                <a:latin typeface="Calibri" panose="020F0502020204030204" pitchFamily="34" charset="0"/>
                <a:ea typeface="Times New Roman" panose="02020603050405020304" pitchFamily="18" charset="0"/>
              </a:rPr>
              <a:t>Jk</a:t>
            </a:r>
            <a:r>
              <a:rPr lang="cs-CZ" sz="2400" dirty="0">
                <a:effectLst/>
                <a:latin typeface="Calibri" panose="020F0502020204030204" pitchFamily="34" charset="0"/>
                <a:ea typeface="Times New Roman" panose="02020603050405020304" pitchFamily="18" charset="0"/>
              </a:rPr>
              <a:t> 1,21-22)</a:t>
            </a:r>
            <a:endParaRPr lang="cs-CZ" sz="2400"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722314"/>
          </a:xfrm>
        </p:spPr>
        <p:txBody>
          <a:bodyPr>
            <a:normAutofit fontScale="90000"/>
          </a:bodyPr>
          <a:lstStyle/>
          <a:p>
            <a:pPr marL="342900" lvl="0" indent="-342900" algn="ctr"/>
            <a:r>
              <a:rPr lang="cs-CZ" sz="4800" b="1" dirty="0">
                <a:solidFill>
                  <a:srgbClr val="FF0000"/>
                </a:solidFill>
                <a:latin typeface="Calibri" panose="020F0502020204030204" pitchFamily="34" charset="0"/>
                <a:ea typeface="Times New Roman" panose="02020603050405020304" pitchFamily="18" charset="0"/>
              </a:rPr>
              <a:t>5</a:t>
            </a:r>
            <a:r>
              <a:rPr lang="cs-CZ" sz="4800" b="1" dirty="0">
                <a:solidFill>
                  <a:srgbClr val="FF0000"/>
                </a:solidFill>
                <a:effectLst/>
                <a:latin typeface="Calibri" panose="020F0502020204030204" pitchFamily="34" charset="0"/>
                <a:ea typeface="Times New Roman" panose="02020603050405020304" pitchFamily="18" charset="0"/>
              </a:rPr>
              <a:t>. Miluj Pravdu Božího slova nade všechny názory, to tě ochrání před svody. </a:t>
            </a:r>
            <a:br>
              <a:rPr lang="cs-CZ" sz="4400" dirty="0">
                <a:effectLst/>
                <a:latin typeface="Times New Roman" panose="02020603050405020304" pitchFamily="18" charset="0"/>
                <a:ea typeface="Times New Roman" panose="02020603050405020304" pitchFamily="18" charset="0"/>
              </a:rPr>
            </a:br>
            <a:endParaRPr lang="cs-CZ" dirty="0"/>
          </a:p>
        </p:txBody>
      </p:sp>
      <p:sp>
        <p:nvSpPr>
          <p:cNvPr id="3" name="Zástupný symbol pro obsah 2"/>
          <p:cNvSpPr>
            <a:spLocks noGrp="1"/>
          </p:cNvSpPr>
          <p:nvPr>
            <p:ph idx="1"/>
          </p:nvPr>
        </p:nvSpPr>
        <p:spPr>
          <a:xfrm>
            <a:off x="457200" y="2420888"/>
            <a:ext cx="8229600" cy="3705275"/>
          </a:xfrm>
        </p:spPr>
        <p:txBody>
          <a:bodyPr>
            <a:normAutofit/>
          </a:bodyPr>
          <a:lstStyle/>
          <a:p>
            <a:r>
              <a:rPr lang="cs-CZ" sz="2300" b="1" dirty="0">
                <a:latin typeface="Calibri" panose="020F0502020204030204" pitchFamily="34" charset="0"/>
                <a:cs typeface="Calibri" panose="020F0502020204030204" pitchFamily="34" charset="0"/>
              </a:rPr>
              <a:t>Příchod Bezzákonného je podle působení Satana se vší mocí, znameními a lživými zázraky a s veškerým klamem nepravosti pro ty, kteří hynou, </a:t>
            </a:r>
            <a:r>
              <a:rPr lang="cs-CZ" sz="2300" b="1" u="sng" dirty="0">
                <a:latin typeface="Calibri" panose="020F0502020204030204" pitchFamily="34" charset="0"/>
                <a:cs typeface="Calibri" panose="020F0502020204030204" pitchFamily="34" charset="0"/>
              </a:rPr>
              <a:t>protože nepřijali lásku k pravdě</a:t>
            </a:r>
            <a:r>
              <a:rPr lang="cs-CZ" sz="2300" b="1" dirty="0">
                <a:latin typeface="Calibri" panose="020F0502020204030204" pitchFamily="34" charset="0"/>
                <a:cs typeface="Calibri" panose="020F0502020204030204" pitchFamily="34" charset="0"/>
              </a:rPr>
              <a:t>, aby byli zachráněni. Proto na ně Bůh posílá mocné působení bludu, aby uvěřili lži a aby všichni, kdo </a:t>
            </a:r>
            <a:r>
              <a:rPr lang="cs-CZ" sz="2300" b="1" u="sng" dirty="0">
                <a:latin typeface="Calibri" panose="020F0502020204030204" pitchFamily="34" charset="0"/>
                <a:cs typeface="Calibri" panose="020F0502020204030204" pitchFamily="34" charset="0"/>
              </a:rPr>
              <a:t>neuvěřili pravdě</a:t>
            </a:r>
            <a:r>
              <a:rPr lang="cs-CZ" sz="2300" b="1" dirty="0">
                <a:latin typeface="Calibri" panose="020F0502020204030204" pitchFamily="34" charset="0"/>
                <a:cs typeface="Calibri" panose="020F0502020204030204" pitchFamily="34" charset="0"/>
              </a:rPr>
              <a:t>, ale nalezli zalíbení v nepravosti, byli tak odsouzeni.</a:t>
            </a:r>
            <a:r>
              <a:rPr lang="cs-CZ" sz="2300" dirty="0">
                <a:latin typeface="Calibri" panose="020F0502020204030204" pitchFamily="34" charset="0"/>
                <a:cs typeface="Calibri" panose="020F0502020204030204" pitchFamily="34" charset="0"/>
              </a:rPr>
              <a:t> (2Te 2,9-12)</a:t>
            </a:r>
          </a:p>
          <a:p>
            <a:r>
              <a:rPr lang="cs-CZ" sz="2300" b="1" u="sng" dirty="0">
                <a:latin typeface="Calibri" panose="020F0502020204030204" pitchFamily="34" charset="0"/>
                <a:cs typeface="Calibri" panose="020F0502020204030204" pitchFamily="34" charset="0"/>
              </a:rPr>
              <a:t>Zůstanete-li v mém slovu</a:t>
            </a:r>
            <a:r>
              <a:rPr lang="cs-CZ" sz="2300" b="1" dirty="0">
                <a:latin typeface="Calibri" panose="020F0502020204030204" pitchFamily="34" charset="0"/>
                <a:cs typeface="Calibri" panose="020F0502020204030204" pitchFamily="34" charset="0"/>
              </a:rPr>
              <a:t>, jste opravdu mými učedníky. Poznáte pravdu a pravda vás vysvobodí.</a:t>
            </a:r>
            <a:r>
              <a:rPr lang="cs-CZ" sz="2300" dirty="0">
                <a:latin typeface="Calibri" panose="020F0502020204030204" pitchFamily="34" charset="0"/>
                <a:cs typeface="Calibri" panose="020F0502020204030204" pitchFamily="34" charset="0"/>
              </a:rPr>
              <a:t> (J 8,31-32)</a:t>
            </a:r>
          </a:p>
          <a:p>
            <a:r>
              <a:rPr lang="cs-CZ" sz="2300" b="1" u="sng" dirty="0">
                <a:latin typeface="Calibri" panose="020F0502020204030204" pitchFamily="34" charset="0"/>
                <a:cs typeface="Calibri" panose="020F0502020204030204" pitchFamily="34" charset="0"/>
              </a:rPr>
              <a:t>Posvěť je v pravdě; tvé slovo je pravda</a:t>
            </a:r>
            <a:r>
              <a:rPr lang="cs-CZ" sz="2300" b="1" dirty="0">
                <a:latin typeface="Calibri" panose="020F0502020204030204" pitchFamily="34" charset="0"/>
                <a:cs typeface="Calibri" panose="020F0502020204030204" pitchFamily="34" charset="0"/>
              </a:rPr>
              <a:t>.</a:t>
            </a:r>
            <a:r>
              <a:rPr lang="cs-CZ" sz="2300" dirty="0">
                <a:latin typeface="Calibri" panose="020F0502020204030204" pitchFamily="34" charset="0"/>
                <a:cs typeface="Calibri" panose="020F0502020204030204" pitchFamily="34" charset="0"/>
              </a:rPr>
              <a:t> (J 17,17)</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074242"/>
          </a:xfrm>
        </p:spPr>
        <p:txBody>
          <a:bodyPr>
            <a:normAutofit fontScale="90000"/>
          </a:bodyPr>
          <a:lstStyle/>
          <a:p>
            <a:pPr marL="342900" lvl="0" indent="-342900" algn="ctr"/>
            <a:r>
              <a:rPr lang="cs-CZ" sz="4800" b="1" dirty="0">
                <a:solidFill>
                  <a:srgbClr val="FF0000"/>
                </a:solidFill>
                <a:effectLst/>
                <a:latin typeface="Calibri" panose="020F0502020204030204" pitchFamily="34" charset="0"/>
                <a:ea typeface="Times New Roman" panose="02020603050405020304" pitchFamily="18" charset="0"/>
              </a:rPr>
              <a:t>6. Přijímej celou Bibli jako Boží řeč pro tebe!</a:t>
            </a:r>
            <a:br>
              <a:rPr lang="cs-CZ" sz="4400" dirty="0">
                <a:effectLst/>
                <a:latin typeface="Times New Roman" panose="02020603050405020304" pitchFamily="18" charset="0"/>
                <a:ea typeface="Times New Roman" panose="02020603050405020304" pitchFamily="18" charset="0"/>
              </a:rPr>
            </a:br>
            <a:endParaRPr lang="cs-CZ" dirty="0"/>
          </a:p>
        </p:txBody>
      </p:sp>
      <p:sp>
        <p:nvSpPr>
          <p:cNvPr id="3" name="Zástupný symbol pro obsah 2"/>
          <p:cNvSpPr>
            <a:spLocks noGrp="1"/>
          </p:cNvSpPr>
          <p:nvPr>
            <p:ph idx="1"/>
          </p:nvPr>
        </p:nvSpPr>
        <p:spPr>
          <a:xfrm>
            <a:off x="457200" y="1772816"/>
            <a:ext cx="8229600" cy="4353347"/>
          </a:xfrm>
        </p:spPr>
        <p:txBody>
          <a:bodyPr>
            <a:normAutofit/>
          </a:bodyPr>
          <a:lstStyle/>
          <a:p>
            <a:r>
              <a:rPr lang="cs-CZ" sz="2400" b="1" u="sng" dirty="0">
                <a:latin typeface="Calibri" panose="020F0502020204030204" pitchFamily="34" charset="0"/>
                <a:cs typeface="Calibri" panose="020F0502020204030204" pitchFamily="34" charset="0"/>
              </a:rPr>
              <a:t>Veškeré Písmo je vdechnuté Bohem</a:t>
            </a:r>
            <a:r>
              <a:rPr lang="cs-CZ" sz="2400" b="1" dirty="0">
                <a:latin typeface="Calibri" panose="020F0502020204030204" pitchFamily="34" charset="0"/>
                <a:cs typeface="Calibri" panose="020F0502020204030204" pitchFamily="34" charset="0"/>
              </a:rPr>
              <a:t> a je užitečné k učení, k usvědčování, k napravování, k výchově ve spravedlnosti, aby Boží člověk byl takový, jaký má být, důkladně vystrojený ke každému dobrému skutku.</a:t>
            </a:r>
            <a:r>
              <a:rPr lang="cs-CZ" sz="2400" dirty="0">
                <a:latin typeface="Calibri" panose="020F0502020204030204" pitchFamily="34" charset="0"/>
                <a:cs typeface="Calibri" panose="020F0502020204030204" pitchFamily="34" charset="0"/>
              </a:rPr>
              <a:t> (2Tm 3,16-17)</a:t>
            </a:r>
          </a:p>
          <a:p>
            <a:r>
              <a:rPr lang="cs-CZ" sz="2400" b="1" dirty="0">
                <a:latin typeface="Calibri" panose="020F0502020204030204" pitchFamily="34" charset="0"/>
                <a:cs typeface="Calibri" panose="020F0502020204030204" pitchFamily="34" charset="0"/>
              </a:rPr>
              <a:t>A nyní </a:t>
            </a:r>
            <a:r>
              <a:rPr lang="cs-CZ" sz="2400" b="1" u="sng" dirty="0">
                <a:latin typeface="Calibri" panose="020F0502020204030204" pitchFamily="34" charset="0"/>
                <a:cs typeface="Calibri" panose="020F0502020204030204" pitchFamily="34" charset="0"/>
              </a:rPr>
              <a:t>vás svěřuji Bohu a slovu jeho milosti</a:t>
            </a:r>
            <a:r>
              <a:rPr lang="cs-CZ" sz="2400" b="1" dirty="0">
                <a:latin typeface="Calibri" panose="020F0502020204030204" pitchFamily="34" charset="0"/>
                <a:cs typeface="Calibri" panose="020F0502020204030204" pitchFamily="34" charset="0"/>
              </a:rPr>
              <a:t>, které má moc vás zbudovat a dát vám dědictví mezi všemi posvěcenými.</a:t>
            </a:r>
            <a:r>
              <a:rPr lang="cs-CZ" sz="2400" dirty="0">
                <a:latin typeface="Calibri" panose="020F0502020204030204" pitchFamily="34" charset="0"/>
                <a:cs typeface="Calibri" panose="020F0502020204030204" pitchFamily="34" charset="0"/>
              </a:rPr>
              <a:t> (Sk 20,32)</a:t>
            </a:r>
          </a:p>
          <a:p>
            <a:r>
              <a:rPr lang="cs-CZ" sz="2400" b="1" dirty="0">
                <a:latin typeface="Calibri" panose="020F0502020204030204" pitchFamily="34" charset="0"/>
                <a:cs typeface="Calibri" panose="020F0502020204030204" pitchFamily="34" charset="0"/>
              </a:rPr>
              <a:t>Neboť </a:t>
            </a:r>
            <a:r>
              <a:rPr lang="cs-CZ" sz="2400" b="1" u="sng" dirty="0">
                <a:latin typeface="Calibri" panose="020F0502020204030204" pitchFamily="34" charset="0"/>
                <a:cs typeface="Calibri" panose="020F0502020204030204" pitchFamily="34" charset="0"/>
              </a:rPr>
              <a:t>všechna Boží zaslíbení, kolik jich jen je, v něm jsou ‚ano‘</a:t>
            </a:r>
            <a:r>
              <a:rPr lang="cs-CZ" sz="2400" b="1" dirty="0">
                <a:latin typeface="Calibri" panose="020F0502020204030204" pitchFamily="34" charset="0"/>
                <a:cs typeface="Calibri" panose="020F0502020204030204" pitchFamily="34" charset="0"/>
              </a:rPr>
              <a:t>. Proto je také skrze něho řečeno ‚amen‘ k slávě Bohu skrze nás.</a:t>
            </a:r>
            <a:r>
              <a:rPr lang="cs-CZ" sz="2400" dirty="0">
                <a:latin typeface="Calibri" panose="020F0502020204030204" pitchFamily="34" charset="0"/>
                <a:cs typeface="Calibri" panose="020F0502020204030204" pitchFamily="34" charset="0"/>
              </a:rPr>
              <a:t> (2K 1,20)</a:t>
            </a:r>
          </a:p>
          <a:p>
            <a:pPr>
              <a:buNone/>
            </a:pP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858218"/>
          </a:xfrm>
        </p:spPr>
        <p:txBody>
          <a:bodyPr>
            <a:normAutofit fontScale="90000"/>
          </a:bodyPr>
          <a:lstStyle/>
          <a:p>
            <a:pPr marL="342900" lvl="0" indent="-342900" algn="ctr"/>
            <a:r>
              <a:rPr lang="cs-CZ" sz="4800" b="1" dirty="0">
                <a:solidFill>
                  <a:srgbClr val="FF0000"/>
                </a:solidFill>
                <a:effectLst/>
                <a:latin typeface="Calibri" panose="020F0502020204030204" pitchFamily="34" charset="0"/>
                <a:ea typeface="Times New Roman" panose="02020603050405020304" pitchFamily="18" charset="0"/>
              </a:rPr>
              <a:t>7. Spoj Boží slovo ve svém srdci s vírou</a:t>
            </a:r>
            <a:r>
              <a:rPr lang="cs-CZ" sz="4800" dirty="0">
                <a:solidFill>
                  <a:srgbClr val="FF0000"/>
                </a:solidFill>
                <a:effectLst/>
                <a:latin typeface="Calibri" panose="020F0502020204030204" pitchFamily="34" charset="0"/>
                <a:ea typeface="Times New Roman" panose="02020603050405020304" pitchFamily="18" charset="0"/>
              </a:rPr>
              <a:t>.</a:t>
            </a:r>
            <a:br>
              <a:rPr lang="cs-CZ" sz="4400" dirty="0">
                <a:effectLst/>
                <a:latin typeface="Times New Roman" panose="02020603050405020304" pitchFamily="18" charset="0"/>
                <a:ea typeface="Times New Roman" panose="02020603050405020304" pitchFamily="18" charset="0"/>
              </a:rPr>
            </a:br>
            <a:endParaRPr lang="cs-CZ" dirty="0"/>
          </a:p>
        </p:txBody>
      </p:sp>
      <p:sp>
        <p:nvSpPr>
          <p:cNvPr id="3" name="Zástupný symbol pro obsah 2"/>
          <p:cNvSpPr>
            <a:spLocks noGrp="1"/>
          </p:cNvSpPr>
          <p:nvPr>
            <p:ph idx="1"/>
          </p:nvPr>
        </p:nvSpPr>
        <p:spPr>
          <a:xfrm>
            <a:off x="457200" y="1844824"/>
            <a:ext cx="8229600" cy="4281339"/>
          </a:xfrm>
        </p:spPr>
        <p:txBody>
          <a:bodyPr>
            <a:normAutofit/>
          </a:bodyPr>
          <a:lstStyle/>
          <a:p>
            <a:r>
              <a:rPr lang="cs-CZ" sz="2400" b="1" u="sng" dirty="0">
                <a:latin typeface="Calibri" panose="020F0502020204030204" pitchFamily="34" charset="0"/>
                <a:cs typeface="Calibri" panose="020F0502020204030204" pitchFamily="34" charset="0"/>
              </a:rPr>
              <a:t>Věřím všemu, co je napsáno</a:t>
            </a:r>
            <a:r>
              <a:rPr lang="cs-CZ" sz="2400" b="1" dirty="0">
                <a:latin typeface="Calibri" panose="020F0502020204030204" pitchFamily="34" charset="0"/>
                <a:cs typeface="Calibri" panose="020F0502020204030204" pitchFamily="34" charset="0"/>
              </a:rPr>
              <a:t> v Zákoně a v Prorocích.</a:t>
            </a:r>
            <a:r>
              <a:rPr lang="cs-CZ" sz="2400" dirty="0">
                <a:latin typeface="Calibri" panose="020F0502020204030204" pitchFamily="34" charset="0"/>
                <a:cs typeface="Calibri" panose="020F0502020204030204" pitchFamily="34" charset="0"/>
              </a:rPr>
              <a:t> (Sk 24,14)</a:t>
            </a:r>
          </a:p>
          <a:p>
            <a:r>
              <a:rPr lang="cs-CZ" sz="2400" b="1" dirty="0">
                <a:latin typeface="Calibri" panose="020F0502020204030204" pitchFamily="34" charset="0"/>
                <a:cs typeface="Calibri" panose="020F0502020204030204" pitchFamily="34" charset="0"/>
              </a:rPr>
              <a:t>A proto i my vzdáváme neustále díky Bohu, že když jste od nás převzali slovo Boží zvěsti, </a:t>
            </a:r>
            <a:r>
              <a:rPr lang="cs-CZ" sz="2400" b="1" u="sng" dirty="0">
                <a:latin typeface="Calibri" panose="020F0502020204030204" pitchFamily="34" charset="0"/>
                <a:cs typeface="Calibri" panose="020F0502020204030204" pitchFamily="34" charset="0"/>
              </a:rPr>
              <a:t>přijali jste je</a:t>
            </a:r>
            <a:r>
              <a:rPr lang="cs-CZ" sz="2400" b="1" dirty="0">
                <a:latin typeface="Calibri" panose="020F0502020204030204" pitchFamily="34" charset="0"/>
                <a:cs typeface="Calibri" panose="020F0502020204030204" pitchFamily="34" charset="0"/>
              </a:rPr>
              <a:t> ne jako slovo lidské, ale tak, jak tomu opravdu je, </a:t>
            </a:r>
            <a:r>
              <a:rPr lang="cs-CZ" sz="2400" b="1" u="sng" dirty="0">
                <a:latin typeface="Calibri" panose="020F0502020204030204" pitchFamily="34" charset="0"/>
                <a:cs typeface="Calibri" panose="020F0502020204030204" pitchFamily="34" charset="0"/>
              </a:rPr>
              <a:t>jako slovo Boží</a:t>
            </a:r>
            <a:r>
              <a:rPr lang="cs-CZ" sz="2400" b="1" dirty="0">
                <a:latin typeface="Calibri" panose="020F0502020204030204" pitchFamily="34" charset="0"/>
                <a:cs typeface="Calibri" panose="020F0502020204030204" pitchFamily="34" charset="0"/>
              </a:rPr>
              <a:t>, které také mocně působí ve vás věřících.</a:t>
            </a:r>
            <a:r>
              <a:rPr lang="cs-CZ" sz="2400" dirty="0">
                <a:latin typeface="Calibri" panose="020F0502020204030204" pitchFamily="34" charset="0"/>
                <a:cs typeface="Calibri" panose="020F0502020204030204" pitchFamily="34" charset="0"/>
              </a:rPr>
              <a:t> (1Te 2,13)</a:t>
            </a:r>
          </a:p>
          <a:p>
            <a:r>
              <a:rPr lang="x-none" sz="2400" b="1" dirty="0">
                <a:latin typeface="Calibri" panose="020F0502020204030204" pitchFamily="34" charset="0"/>
                <a:cs typeface="Calibri" panose="020F0502020204030204" pitchFamily="34" charset="0"/>
              </a:rPr>
              <a:t>Vždyť také nám byla oznámena radostná zvěst, stejně jako i jim. </a:t>
            </a:r>
            <a:r>
              <a:rPr lang="x-none" sz="2400" b="1" u="sng" dirty="0">
                <a:latin typeface="Calibri" panose="020F0502020204030204" pitchFamily="34" charset="0"/>
                <a:cs typeface="Calibri" panose="020F0502020204030204" pitchFamily="34" charset="0"/>
              </a:rPr>
              <a:t>Slovo zvěsti jim však neprospělo,</a:t>
            </a:r>
            <a:r>
              <a:rPr lang="x-none" sz="2400" b="1" u="sng" baseline="30000" dirty="0">
                <a:latin typeface="Calibri" panose="020F0502020204030204" pitchFamily="34" charset="0"/>
                <a:cs typeface="Calibri" panose="020F0502020204030204" pitchFamily="34" charset="0"/>
              </a:rPr>
              <a:t> </a:t>
            </a:r>
            <a:r>
              <a:rPr lang="x-none" sz="2400" b="1" u="sng" dirty="0">
                <a:latin typeface="Calibri" panose="020F0502020204030204" pitchFamily="34" charset="0"/>
                <a:cs typeface="Calibri" panose="020F0502020204030204" pitchFamily="34" charset="0"/>
              </a:rPr>
              <a:t>protože nebylo spojeno</a:t>
            </a:r>
            <a:r>
              <a:rPr lang="x-none" sz="2400" dirty="0">
                <a:latin typeface="Calibri" panose="020F0502020204030204" pitchFamily="34" charset="0"/>
                <a:cs typeface="Calibri" panose="020F0502020204030204" pitchFamily="34" charset="0"/>
              </a:rPr>
              <a:t> (ř. ‚promíseno‘) </a:t>
            </a:r>
            <a:r>
              <a:rPr lang="x-none" sz="2400" b="1" u="sng" dirty="0">
                <a:latin typeface="Calibri" panose="020F0502020204030204" pitchFamily="34" charset="0"/>
                <a:cs typeface="Calibri" panose="020F0502020204030204" pitchFamily="34" charset="0"/>
              </a:rPr>
              <a:t>s vírou v těch</a:t>
            </a:r>
            <a:r>
              <a:rPr lang="cs-CZ" sz="2400" b="1" u="sng" dirty="0">
                <a:latin typeface="Calibri" panose="020F0502020204030204" pitchFamily="34" charset="0"/>
                <a:cs typeface="Calibri" panose="020F0502020204030204" pitchFamily="34" charset="0"/>
              </a:rPr>
              <a:t>,</a:t>
            </a:r>
            <a:r>
              <a:rPr lang="x-none" sz="2400" b="1" u="sng" dirty="0">
                <a:latin typeface="Calibri" panose="020F0502020204030204" pitchFamily="34" charset="0"/>
                <a:cs typeface="Calibri" panose="020F0502020204030204" pitchFamily="34" charset="0"/>
              </a:rPr>
              <a:t> kteří slyšeli</a:t>
            </a:r>
            <a:r>
              <a:rPr lang="x-none" sz="2400" b="1" dirty="0">
                <a:latin typeface="Calibri" panose="020F0502020204030204" pitchFamily="34" charset="0"/>
                <a:cs typeface="Calibri" panose="020F0502020204030204" pitchFamily="34" charset="0"/>
              </a:rPr>
              <a:t>.</a:t>
            </a:r>
            <a:r>
              <a:rPr lang="x-none" sz="2400" dirty="0">
                <a:latin typeface="Calibri" panose="020F0502020204030204" pitchFamily="34" charset="0"/>
                <a:cs typeface="Calibri" panose="020F0502020204030204" pitchFamily="34" charset="0"/>
              </a:rPr>
              <a:t> </a:t>
            </a:r>
            <a:r>
              <a:rPr lang="cs-CZ" sz="2400" dirty="0">
                <a:latin typeface="Calibri" panose="020F0502020204030204" pitchFamily="34" charset="0"/>
                <a:cs typeface="Calibri" panose="020F0502020204030204" pitchFamily="34" charset="0"/>
              </a:rPr>
              <a:t>(He 4,2);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650306"/>
          </a:xfrm>
        </p:spPr>
        <p:txBody>
          <a:bodyPr>
            <a:normAutofit fontScale="90000"/>
          </a:bodyPr>
          <a:lstStyle/>
          <a:p>
            <a:pPr marL="342900" lvl="0" indent="-342900" algn="ctr"/>
            <a:r>
              <a:rPr lang="cs-CZ" sz="4800" b="1" dirty="0">
                <a:solidFill>
                  <a:srgbClr val="FF0000"/>
                </a:solidFill>
                <a:effectLst/>
                <a:latin typeface="Calibri" panose="020F0502020204030204" pitchFamily="34" charset="0"/>
                <a:ea typeface="Times New Roman" panose="02020603050405020304" pitchFamily="18" charset="0"/>
              </a:rPr>
              <a:t>8. Pravidelně každý den věnuj čas Božímu slovu jako své duchovní stravě.</a:t>
            </a:r>
            <a:r>
              <a:rPr lang="cs-CZ" sz="4800" dirty="0">
                <a:solidFill>
                  <a:srgbClr val="FF0000"/>
                </a:solidFill>
                <a:effectLst/>
                <a:latin typeface="Calibri" panose="020F0502020204030204" pitchFamily="34" charset="0"/>
                <a:ea typeface="Times New Roman" panose="02020603050405020304" pitchFamily="18" charset="0"/>
              </a:rPr>
              <a:t> </a:t>
            </a:r>
            <a:br>
              <a:rPr lang="cs-CZ" sz="4400" dirty="0">
                <a:effectLst/>
                <a:latin typeface="Times New Roman" panose="02020603050405020304" pitchFamily="18" charset="0"/>
                <a:ea typeface="Times New Roman" panose="02020603050405020304" pitchFamily="18" charset="0"/>
              </a:rPr>
            </a:br>
            <a:endParaRPr lang="cs-CZ" dirty="0"/>
          </a:p>
        </p:txBody>
      </p:sp>
      <p:sp>
        <p:nvSpPr>
          <p:cNvPr id="3" name="Zástupný symbol pro obsah 2"/>
          <p:cNvSpPr>
            <a:spLocks noGrp="1"/>
          </p:cNvSpPr>
          <p:nvPr>
            <p:ph idx="1"/>
          </p:nvPr>
        </p:nvSpPr>
        <p:spPr>
          <a:xfrm>
            <a:off x="457200" y="2348880"/>
            <a:ext cx="8229600" cy="3777283"/>
          </a:xfrm>
        </p:spPr>
        <p:txBody>
          <a:bodyPr>
            <a:normAutofit/>
          </a:bodyPr>
          <a:lstStyle/>
          <a:p>
            <a:pPr algn="just"/>
            <a:r>
              <a:rPr lang="cs-CZ" sz="2200" b="1" dirty="0">
                <a:latin typeface="Calibri" panose="020F0502020204030204" pitchFamily="34" charset="0"/>
                <a:ea typeface="Times New Roman" panose="02020603050405020304" pitchFamily="18" charset="0"/>
                <a:cs typeface="Calibri" panose="020F0502020204030204" pitchFamily="34" charset="0"/>
              </a:rPr>
              <a:t>Kniha tohoto zákona ať se nevzdálí od tvých úst. </a:t>
            </a:r>
            <a:r>
              <a:rPr lang="cs-CZ" sz="2200" b="1" u="sng" dirty="0">
                <a:latin typeface="Calibri" panose="020F0502020204030204" pitchFamily="34" charset="0"/>
                <a:ea typeface="Times New Roman" panose="02020603050405020304" pitchFamily="18" charset="0"/>
                <a:cs typeface="Calibri" panose="020F0502020204030204" pitchFamily="34" charset="0"/>
              </a:rPr>
              <a:t>Budeš nad ním rozjímat ve dne i v noci, abys zachovával a konal všechno</a:t>
            </a:r>
            <a:r>
              <a:rPr lang="cs-CZ" sz="2200" b="1" dirty="0">
                <a:latin typeface="Calibri" panose="020F0502020204030204" pitchFamily="34" charset="0"/>
                <a:ea typeface="Times New Roman" panose="02020603050405020304" pitchFamily="18" charset="0"/>
                <a:cs typeface="Calibri" panose="020F0502020204030204" pitchFamily="34" charset="0"/>
              </a:rPr>
              <a:t>, co je v něm zapsáno, protože tehdy dosáhneš na své cestě úspěchu a tehdy budeš rozumně jednat.</a:t>
            </a:r>
            <a:r>
              <a:rPr lang="cs-CZ" sz="2200" dirty="0">
                <a:latin typeface="Calibri" panose="020F0502020204030204" pitchFamily="34" charset="0"/>
                <a:ea typeface="Times New Roman" panose="02020603050405020304" pitchFamily="18" charset="0"/>
                <a:cs typeface="Calibri" panose="020F0502020204030204" pitchFamily="34" charset="0"/>
              </a:rPr>
              <a:t> (</a:t>
            </a:r>
            <a:r>
              <a:rPr lang="cs-CZ" sz="2200" dirty="0" err="1">
                <a:latin typeface="Calibri" panose="020F0502020204030204" pitchFamily="34" charset="0"/>
                <a:ea typeface="Times New Roman" panose="02020603050405020304" pitchFamily="18" charset="0"/>
                <a:cs typeface="Calibri" panose="020F0502020204030204" pitchFamily="34" charset="0"/>
              </a:rPr>
              <a:t>Joz</a:t>
            </a:r>
            <a:r>
              <a:rPr lang="cs-CZ" sz="2200" dirty="0">
                <a:latin typeface="Calibri" panose="020F0502020204030204" pitchFamily="34" charset="0"/>
                <a:ea typeface="Times New Roman" panose="02020603050405020304" pitchFamily="18" charset="0"/>
                <a:cs typeface="Calibri" panose="020F0502020204030204" pitchFamily="34" charset="0"/>
              </a:rPr>
              <a:t> 1,8)</a:t>
            </a:r>
          </a:p>
          <a:p>
            <a:pPr algn="just"/>
            <a:r>
              <a:rPr lang="cs-CZ" sz="2200" b="1" dirty="0">
                <a:latin typeface="Calibri" panose="020F0502020204030204" pitchFamily="34" charset="0"/>
                <a:ea typeface="Times New Roman" panose="02020603050405020304" pitchFamily="18" charset="0"/>
                <a:cs typeface="Calibri" panose="020F0502020204030204" pitchFamily="34" charset="0"/>
              </a:rPr>
              <a:t>Člověk nebude živ jen chlebem, </a:t>
            </a:r>
            <a:r>
              <a:rPr lang="cs-CZ" sz="2200" b="1" u="sng" dirty="0">
                <a:latin typeface="Calibri" panose="020F0502020204030204" pitchFamily="34" charset="0"/>
                <a:ea typeface="Times New Roman" panose="02020603050405020304" pitchFamily="18" charset="0"/>
                <a:cs typeface="Calibri" panose="020F0502020204030204" pitchFamily="34" charset="0"/>
              </a:rPr>
              <a:t>ale každým slovem</a:t>
            </a:r>
            <a:r>
              <a:rPr lang="cs-CZ" sz="2200" b="1" dirty="0">
                <a:latin typeface="Calibri" panose="020F0502020204030204" pitchFamily="34" charset="0"/>
                <a:ea typeface="Times New Roman" panose="02020603050405020304" pitchFamily="18" charset="0"/>
                <a:cs typeface="Calibri" panose="020F0502020204030204" pitchFamily="34" charset="0"/>
              </a:rPr>
              <a:t>, které vychází z Božích úst. </a:t>
            </a:r>
            <a:r>
              <a:rPr lang="cs-CZ" sz="2200" dirty="0">
                <a:latin typeface="Calibri" panose="020F0502020204030204" pitchFamily="34" charset="0"/>
                <a:ea typeface="Times New Roman" panose="02020603050405020304" pitchFamily="18" charset="0"/>
                <a:cs typeface="Calibri" panose="020F0502020204030204" pitchFamily="34" charset="0"/>
              </a:rPr>
              <a:t>(</a:t>
            </a:r>
            <a:r>
              <a:rPr lang="cs-CZ" sz="2200" dirty="0" err="1">
                <a:latin typeface="Calibri" panose="020F0502020204030204" pitchFamily="34" charset="0"/>
                <a:ea typeface="Times New Roman" panose="02020603050405020304" pitchFamily="18" charset="0"/>
                <a:cs typeface="Calibri" panose="020F0502020204030204" pitchFamily="34" charset="0"/>
              </a:rPr>
              <a:t>Mt</a:t>
            </a:r>
            <a:r>
              <a:rPr lang="cs-CZ" sz="2200" dirty="0">
                <a:latin typeface="Calibri" panose="020F0502020204030204" pitchFamily="34" charset="0"/>
                <a:ea typeface="Times New Roman" panose="02020603050405020304" pitchFamily="18" charset="0"/>
                <a:cs typeface="Calibri" panose="020F0502020204030204" pitchFamily="34" charset="0"/>
              </a:rPr>
              <a:t> 4,4)</a:t>
            </a:r>
          </a:p>
          <a:p>
            <a:pPr algn="just"/>
            <a:r>
              <a:rPr lang="cs-CZ" sz="2200" i="1" dirty="0">
                <a:latin typeface="Calibri" panose="020F0502020204030204" pitchFamily="34" charset="0"/>
                <a:ea typeface="Times New Roman" panose="02020603050405020304" pitchFamily="18" charset="0"/>
                <a:cs typeface="Calibri" panose="020F0502020204030204" pitchFamily="34" charset="0"/>
              </a:rPr>
              <a:t>Židé v </a:t>
            </a:r>
            <a:r>
              <a:rPr lang="cs-CZ" sz="2200" i="1" dirty="0" err="1">
                <a:latin typeface="Calibri" panose="020F0502020204030204" pitchFamily="34" charset="0"/>
                <a:ea typeface="Times New Roman" panose="02020603050405020304" pitchFamily="18" charset="0"/>
                <a:cs typeface="Calibri" panose="020F0502020204030204" pitchFamily="34" charset="0"/>
              </a:rPr>
              <a:t>Beroji</a:t>
            </a:r>
            <a:r>
              <a:rPr lang="cs-CZ" sz="2200" b="1" dirty="0">
                <a:latin typeface="Calibri" panose="020F0502020204030204" pitchFamily="34" charset="0"/>
                <a:ea typeface="Times New Roman" panose="02020603050405020304" pitchFamily="18" charset="0"/>
                <a:cs typeface="Calibri" panose="020F0502020204030204" pitchFamily="34" charset="0"/>
              </a:rPr>
              <a:t> přijali Slovo se vší dychtivostí a </a:t>
            </a:r>
            <a:r>
              <a:rPr lang="cs-CZ" sz="2200" b="1" u="sng" dirty="0">
                <a:latin typeface="Calibri" panose="020F0502020204030204" pitchFamily="34" charset="0"/>
                <a:ea typeface="Times New Roman" panose="02020603050405020304" pitchFamily="18" charset="0"/>
                <a:cs typeface="Calibri" panose="020F0502020204030204" pitchFamily="34" charset="0"/>
              </a:rPr>
              <a:t>denně pečlivě zkoumali Písma</a:t>
            </a:r>
            <a:r>
              <a:rPr lang="cs-CZ" sz="2200" b="1" dirty="0">
                <a:latin typeface="Calibri" panose="020F0502020204030204" pitchFamily="34" charset="0"/>
                <a:ea typeface="Times New Roman" panose="02020603050405020304" pitchFamily="18" charset="0"/>
                <a:cs typeface="Calibri" panose="020F0502020204030204" pitchFamily="34" charset="0"/>
              </a:rPr>
              <a:t>, zdali je tomu tak.</a:t>
            </a:r>
            <a:r>
              <a:rPr lang="cs-CZ" sz="2200" dirty="0">
                <a:latin typeface="Calibri" panose="020F0502020204030204" pitchFamily="34" charset="0"/>
                <a:ea typeface="Times New Roman" panose="02020603050405020304" pitchFamily="18" charset="0"/>
                <a:cs typeface="Calibri" panose="020F0502020204030204" pitchFamily="34" charset="0"/>
              </a:rPr>
              <a:t> (Sk 17,11)</a:t>
            </a:r>
          </a:p>
          <a:p>
            <a:pPr algn="just"/>
            <a:r>
              <a:rPr lang="cs-CZ" sz="2200" b="1" dirty="0">
                <a:latin typeface="Calibri" panose="020F0502020204030204" pitchFamily="34" charset="0"/>
                <a:ea typeface="Times New Roman" panose="02020603050405020304" pitchFamily="18" charset="0"/>
                <a:cs typeface="Calibri" panose="020F0502020204030204" pitchFamily="34" charset="0"/>
              </a:rPr>
              <a:t>Jak jsem si zamiloval tvůj zákon! </a:t>
            </a:r>
            <a:r>
              <a:rPr lang="cs-CZ" sz="2200" b="1" u="sng" dirty="0">
                <a:latin typeface="Calibri" panose="020F0502020204030204" pitchFamily="34" charset="0"/>
                <a:ea typeface="Times New Roman" panose="02020603050405020304" pitchFamily="18" charset="0"/>
                <a:cs typeface="Calibri" panose="020F0502020204030204" pitchFamily="34" charset="0"/>
              </a:rPr>
              <a:t>Celý</a:t>
            </a:r>
            <a:r>
              <a:rPr lang="cs-CZ" sz="2200" dirty="0">
                <a:latin typeface="Calibri" panose="020F0502020204030204" pitchFamily="34" charset="0"/>
                <a:ea typeface="Times New Roman" panose="02020603050405020304" pitchFamily="18" charset="0"/>
                <a:cs typeface="Calibri" panose="020F0502020204030204" pitchFamily="34" charset="0"/>
              </a:rPr>
              <a:t> </a:t>
            </a:r>
            <a:r>
              <a:rPr lang="cs-CZ" sz="2200" i="1" dirty="0">
                <a:latin typeface="Calibri" panose="020F0502020204030204" pitchFamily="34" charset="0"/>
                <a:ea typeface="Times New Roman" panose="02020603050405020304" pitchFamily="18" charset="0"/>
                <a:cs typeface="Calibri" panose="020F0502020204030204" pitchFamily="34" charset="0"/>
              </a:rPr>
              <a:t>(každý) </a:t>
            </a:r>
            <a:r>
              <a:rPr lang="cs-CZ" sz="2200" b="1" u="sng" dirty="0">
                <a:latin typeface="Calibri" panose="020F0502020204030204" pitchFamily="34" charset="0"/>
                <a:ea typeface="Times New Roman" panose="02020603050405020304" pitchFamily="18" charset="0"/>
                <a:cs typeface="Calibri" panose="020F0502020204030204" pitchFamily="34" charset="0"/>
              </a:rPr>
              <a:t>den o něm rozjímám</a:t>
            </a:r>
            <a:r>
              <a:rPr lang="cs-CZ" sz="2200" b="1" dirty="0">
                <a:latin typeface="Calibri" panose="020F0502020204030204" pitchFamily="34" charset="0"/>
                <a:ea typeface="Times New Roman" panose="02020603050405020304" pitchFamily="18" charset="0"/>
                <a:cs typeface="Calibri" panose="020F0502020204030204" pitchFamily="34" charset="0"/>
              </a:rPr>
              <a:t>.</a:t>
            </a:r>
            <a:r>
              <a:rPr lang="cs-CZ" sz="2200" dirty="0">
                <a:latin typeface="Calibri" panose="020F0502020204030204" pitchFamily="34" charset="0"/>
                <a:ea typeface="Times New Roman" panose="02020603050405020304" pitchFamily="18" charset="0"/>
                <a:cs typeface="Calibri" panose="020F0502020204030204" pitchFamily="34" charset="0"/>
              </a:rPr>
              <a:t> (Ž 119,97)</a:t>
            </a:r>
          </a:p>
          <a:p>
            <a:pPr>
              <a:buNone/>
            </a:pPr>
            <a:endParaRPr lang="cs-CZ" dirty="0"/>
          </a:p>
        </p:txBody>
      </p:sp>
    </p:spTree>
  </p:cSld>
  <p:clrMapOvr>
    <a:masterClrMapping/>
  </p:clrMapOvr>
</p:sld>
</file>

<file path=ppt/theme/theme1.xml><?xml version="1.0" encoding="utf-8"?>
<a:theme xmlns:a="http://schemas.openxmlformats.org/drawingml/2006/main" name="Technický">
  <a:themeElements>
    <a:clrScheme name="Technický">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ký">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ký">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213</TotalTime>
  <Words>1564</Words>
  <Application>Microsoft Office PowerPoint</Application>
  <PresentationFormat>Předvádění na obrazovce (4:3)</PresentationFormat>
  <Paragraphs>63</Paragraphs>
  <Slides>20</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20</vt:i4>
      </vt:variant>
    </vt:vector>
  </HeadingPairs>
  <TitlesOfParts>
    <vt:vector size="26" baseType="lpstr">
      <vt:lpstr>Arial</vt:lpstr>
      <vt:lpstr>Calibri</vt:lpstr>
      <vt:lpstr>Franklin Gothic Book</vt:lpstr>
      <vt:lpstr>Times New Roman</vt:lpstr>
      <vt:lpstr>Wingdings 2</vt:lpstr>
      <vt:lpstr>Technický</vt:lpstr>
      <vt:lpstr>Jak zacházet  s Biblí</vt:lpstr>
      <vt:lpstr>1. Očisťuj svoje srdce a měj velikou touhu po Božím slovu!  </vt:lpstr>
      <vt:lpstr>2. Měj úctu a bázeň před Božím slovem!  </vt:lpstr>
      <vt:lpstr>3. Vždy, když otevřeš Bibli, pros Boha, aby ti otevřel srdce a mysl. </vt:lpstr>
      <vt:lpstr>4. Buď rozhodnut Boží slovo činit! </vt:lpstr>
      <vt:lpstr>5. Miluj Pravdu Božího slova nade všechny názory, to tě ochrání před svody.  </vt:lpstr>
      <vt:lpstr>6. Přijímej celou Bibli jako Boží řeč pro tebe! </vt:lpstr>
      <vt:lpstr>7. Spoj Boží slovo ve svém srdci s vírou. </vt:lpstr>
      <vt:lpstr>8. Pravidelně každý den věnuj čas Božímu slovu jako své duchovní stravě.  </vt:lpstr>
      <vt:lpstr>9. Hlavním tématem celé Bible je Ježíš Kristus.</vt:lpstr>
      <vt:lpstr>10. Rozjímání nad Božím slovem je radost a požitek.</vt:lpstr>
      <vt:lpstr>Proč číst dobré překlady?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Lži, které kradou pokoj</dc:title>
  <dc:creator>Renata Korcakova</dc:creator>
  <cp:lastModifiedBy>a</cp:lastModifiedBy>
  <cp:revision>7</cp:revision>
  <dcterms:created xsi:type="dcterms:W3CDTF">2014-09-21T10:18:08Z</dcterms:created>
  <dcterms:modified xsi:type="dcterms:W3CDTF">2023-09-09T08:18:31Z</dcterms:modified>
</cp:coreProperties>
</file>